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</p:sldMasterIdLst>
  <p:notesMasterIdLst>
    <p:notesMasterId r:id="rId47"/>
  </p:notesMasterIdLst>
  <p:sldIdLst>
    <p:sldId id="304" r:id="rId2"/>
    <p:sldId id="309" r:id="rId3"/>
    <p:sldId id="256" r:id="rId4"/>
    <p:sldId id="308" r:id="rId5"/>
    <p:sldId id="317" r:id="rId6"/>
    <p:sldId id="257" r:id="rId7"/>
    <p:sldId id="318" r:id="rId8"/>
    <p:sldId id="306" r:id="rId9"/>
    <p:sldId id="259" r:id="rId10"/>
    <p:sldId id="316" r:id="rId11"/>
    <p:sldId id="307" r:id="rId12"/>
    <p:sldId id="310" r:id="rId13"/>
    <p:sldId id="311" r:id="rId14"/>
    <p:sldId id="334" r:id="rId15"/>
    <p:sldId id="312" r:id="rId16"/>
    <p:sldId id="335" r:id="rId17"/>
    <p:sldId id="260" r:id="rId18"/>
    <p:sldId id="270" r:id="rId19"/>
    <p:sldId id="336" r:id="rId20"/>
    <p:sldId id="258" r:id="rId21"/>
    <p:sldId id="313" r:id="rId22"/>
    <p:sldId id="315" r:id="rId23"/>
    <p:sldId id="323" r:id="rId24"/>
    <p:sldId id="314" r:id="rId25"/>
    <p:sldId id="319" r:id="rId26"/>
    <p:sldId id="324" r:id="rId27"/>
    <p:sldId id="325" r:id="rId28"/>
    <p:sldId id="326" r:id="rId29"/>
    <p:sldId id="328" r:id="rId30"/>
    <p:sldId id="329" r:id="rId31"/>
    <p:sldId id="327" r:id="rId32"/>
    <p:sldId id="320" r:id="rId33"/>
    <p:sldId id="305" r:id="rId34"/>
    <p:sldId id="271" r:id="rId35"/>
    <p:sldId id="262" r:id="rId36"/>
    <p:sldId id="274" r:id="rId37"/>
    <p:sldId id="277" r:id="rId38"/>
    <p:sldId id="276" r:id="rId39"/>
    <p:sldId id="333" r:id="rId40"/>
    <p:sldId id="321" r:id="rId41"/>
    <p:sldId id="330" r:id="rId42"/>
    <p:sldId id="331" r:id="rId43"/>
    <p:sldId id="332" r:id="rId44"/>
    <p:sldId id="322" r:id="rId45"/>
    <p:sldId id="301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5A21"/>
    <a:srgbClr val="0C2340"/>
    <a:srgbClr val="DBDEE3"/>
    <a:srgbClr val="495A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47"/>
    <p:restoredTop sz="94604"/>
  </p:normalViewPr>
  <p:slideViewPr>
    <p:cSldViewPr snapToGrid="0">
      <p:cViewPr>
        <p:scale>
          <a:sx n="71" d="100"/>
          <a:sy n="71" d="100"/>
        </p:scale>
        <p:origin x="1312" y="1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CEB06B-A23A-4126-96A2-803E15B906A0}" type="datetimeFigureOut">
              <a:t>11/6/25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894A9-6BB5-41C3-A2C3-FF2277ED3A4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2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7EED6-328D-4440-9D0A-105D41E08B05}" type="datetime1">
              <a:rPr lang="en-US" smtClean="0"/>
              <a:t>11/6/25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454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9ED2-A064-A74E-B4E6-A1F2450864ED}" type="datetime1">
              <a:rPr lang="en-US" smtClean="0"/>
              <a:t>11/6/25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619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0B2A-8878-CA4B-80EB-F189952F6E69}" type="datetime1">
              <a:rPr lang="en-US" smtClean="0"/>
              <a:t>11/6/25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2977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Arrow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65991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Arrow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67242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Arrow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0430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9053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23194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88330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AEE80C-064F-9F43-97D7-3D9304366B0D}"/>
              </a:ext>
            </a:extLst>
          </p:cNvPr>
          <p:cNvSpPr txBox="1"/>
          <p:nvPr userDrawn="1"/>
        </p:nvSpPr>
        <p:spPr>
          <a:xfrm>
            <a:off x="4709855" y="3184121"/>
            <a:ext cx="480041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UTSA Circle</a:t>
            </a:r>
          </a:p>
          <a:p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 Antonio, TX, 78249</a:t>
            </a:r>
          </a:p>
          <a:p>
            <a:r>
              <a:rPr lang="en-US" sz="2400" b="1" err="1">
                <a:solidFill>
                  <a:srgbClr val="F26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utsa.edu</a:t>
            </a:r>
            <a:endParaRPr lang="en-US" sz="2400" b="1">
              <a:solidFill>
                <a:srgbClr val="F26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B58FF1-A691-3540-8265-6F3C2E88C5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682232" y="2524984"/>
            <a:ext cx="2210826" cy="221082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37B429-BAA6-534F-9145-3EB261AC982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4213691" y="2627013"/>
            <a:ext cx="7552" cy="2006768"/>
          </a:xfrm>
          <a:prstGeom prst="line">
            <a:avLst/>
          </a:prstGeom>
          <a:ln w="25400">
            <a:solidFill>
              <a:srgbClr val="F15A2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911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">
    <p:bg>
      <p:bgPr>
        <a:solidFill>
          <a:srgbClr val="0C2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AEE80C-064F-9F43-97D7-3D9304366B0D}"/>
              </a:ext>
            </a:extLst>
          </p:cNvPr>
          <p:cNvSpPr txBox="1"/>
          <p:nvPr userDrawn="1"/>
        </p:nvSpPr>
        <p:spPr>
          <a:xfrm>
            <a:off x="4709855" y="3184121"/>
            <a:ext cx="480041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UTSA Circle</a:t>
            </a:r>
          </a:p>
          <a:p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 Antonio, TX, 78249</a:t>
            </a:r>
          </a:p>
          <a:p>
            <a:r>
              <a:rPr lang="en-US" sz="2400" b="1" err="1">
                <a:solidFill>
                  <a:srgbClr val="F26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utsa.edu</a:t>
            </a:r>
            <a:endParaRPr lang="en-US" sz="2400" b="1">
              <a:solidFill>
                <a:srgbClr val="F26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B58FF1-A691-3540-8265-6F3C2E88C5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682232" y="2524984"/>
            <a:ext cx="2210826" cy="221082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37B429-BAA6-534F-9145-3EB261AC982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4213691" y="2627013"/>
            <a:ext cx="7552" cy="2006768"/>
          </a:xfrm>
          <a:prstGeom prst="line">
            <a:avLst/>
          </a:prstGeom>
          <a:ln w="25400">
            <a:solidFill>
              <a:srgbClr val="F15A2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328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2B4BC-DBA5-0D4E-A2F1-DE671AB649F3}" type="datetime1">
              <a:rPr lang="en-US" smtClean="0"/>
              <a:t>11/6/25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017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rgbClr val="F15A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BF923E-7FCA-EE58-15ED-6F4609E354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" y="0"/>
            <a:ext cx="637794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EF73B1-14FB-684E-F8E9-63879817A6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43156" y="3024919"/>
            <a:ext cx="4687832" cy="80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9432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rgbClr val="032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BF923E-7FCA-EE58-15ED-6F4609E354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" y="0"/>
            <a:ext cx="637794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DD0266-30F4-647C-B3D6-82FD04A899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43156" y="3024920"/>
            <a:ext cx="4687832" cy="80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73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1CA82-A84D-444F-90D0-94FEB326A782}" type="datetime1">
              <a:rPr lang="en-US" smtClean="0"/>
              <a:t>11/6/25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71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81BC8-9FF3-7944-B449-BEFDCFFC3814}" type="datetime1">
              <a:rPr lang="en-US" smtClean="0"/>
              <a:t>11/6/25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062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D9E19-4592-C446-AD17-A8D65CEC3AF6}" type="datetime1">
              <a:rPr lang="en-US" smtClean="0"/>
              <a:t>11/6/25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385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94F44-A1E9-5843-9F91-CFCF474B685B}" type="datetime1">
              <a:rPr lang="en-US" smtClean="0"/>
              <a:t>11/6/25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23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96BF5-6044-5348-ACFF-3CBF26CA8362}" type="datetime1">
              <a:rPr lang="en-US" smtClean="0"/>
              <a:t>11/6/25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7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2E0AC-E551-CE4E-965F-EF1E218B9D6A}" type="datetime1">
              <a:rPr lang="en-US" smtClean="0"/>
              <a:t>11/6/25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4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CA5B6-5823-2542-83E5-72A7E03F9B9B}" type="datetime1">
              <a:rPr lang="en-US" smtClean="0"/>
              <a:t>11/6/25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04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9687C-8052-EB4A-9912-0C83ADC5A917}" type="datetime1">
              <a:rPr lang="en-US" smtClean="0"/>
              <a:t>11/6/25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758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platform.openai.com/tokenizer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9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8.jpeg"/><Relationship Id="rId7" Type="http://schemas.openxmlformats.org/officeDocument/2006/relationships/image" Target="../media/image2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30.jpeg"/><Relationship Id="rId4" Type="http://schemas.openxmlformats.org/officeDocument/2006/relationships/image" Target="../media/image29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C794B-4556-1571-4055-4EF4C44C8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white logo&#10;&#10;AI-generated content may be incorrect.">
            <a:extLst>
              <a:ext uri="{FF2B5EF4-FFF2-40B4-BE49-F238E27FC236}">
                <a16:creationId xmlns:a16="http://schemas.microsoft.com/office/drawing/2014/main" id="{FC887571-B607-9BC3-65D6-C89EDB114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96" y="805471"/>
            <a:ext cx="10940815" cy="15875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8353CC-0821-3DBF-6A64-449C43ABA7EC}"/>
              </a:ext>
            </a:extLst>
          </p:cNvPr>
          <p:cNvSpPr txBox="1"/>
          <p:nvPr/>
        </p:nvSpPr>
        <p:spPr>
          <a:xfrm>
            <a:off x="634579" y="3030894"/>
            <a:ext cx="10947437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Helvetica"/>
                <a:cs typeface="Helvetica"/>
              </a:rPr>
              <a:t>Prompt by Design: Patterns for Real-World Problem Solving with LLMs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12BF83-712C-8250-BE1B-E0AA52136314}"/>
              </a:ext>
            </a:extLst>
          </p:cNvPr>
          <p:cNvSpPr/>
          <p:nvPr/>
        </p:nvSpPr>
        <p:spPr>
          <a:xfrm>
            <a:off x="235026" y="5714081"/>
            <a:ext cx="11751325" cy="1013551"/>
          </a:xfrm>
          <a:prstGeom prst="rect">
            <a:avLst/>
          </a:prstGeom>
          <a:solidFill>
            <a:srgbClr val="0C23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105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7495B-214B-F544-AD20-043835615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Models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F8691A1-5DD3-13DD-CAAE-F56DA6268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120" y="1605235"/>
            <a:ext cx="5957760" cy="488764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E1069E8-62F8-900B-17F4-5DAC5D50C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449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8AA12-DADB-0C87-D466-651F6878A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Modern Large </a:t>
            </a:r>
            <a:r>
              <a:rPr lang="en-US" dirty="0"/>
              <a:t>Language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9913F-3848-9A05-4B0B-CF0D3DC74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Modern LLMs are not defined only by size. They are defined by how they are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 trained and adapted for real-world use</a:t>
            </a:r>
            <a:r>
              <a:rPr lang="en-US" dirty="0"/>
              <a:t>.</a:t>
            </a:r>
          </a:p>
          <a:p>
            <a:r>
              <a:rPr lang="en-US" b="1" dirty="0"/>
              <a:t>Modern LLMs Use Three Training Phases:</a:t>
            </a:r>
            <a:endParaRPr lang="en-US" dirty="0"/>
          </a:p>
          <a:p>
            <a:pPr lvl="1"/>
            <a:r>
              <a:rPr lang="en-US" b="1" dirty="0"/>
              <a:t>1. Pretraining</a:t>
            </a:r>
          </a:p>
          <a:p>
            <a:pPr lvl="2"/>
            <a:r>
              <a:rPr lang="en-US" dirty="0"/>
              <a:t>The model learns general language patterns from </a:t>
            </a:r>
            <a:r>
              <a:rPr lang="en-US" b="1" dirty="0">
                <a:solidFill>
                  <a:srgbClr val="FF0000"/>
                </a:solidFill>
              </a:rPr>
              <a:t>HUGE text corpora</a:t>
            </a:r>
            <a:r>
              <a:rPr lang="en-US" dirty="0"/>
              <a:t>.</a:t>
            </a:r>
          </a:p>
          <a:p>
            <a:pPr lvl="2"/>
            <a:r>
              <a:rPr lang="en-US" b="1" dirty="0"/>
              <a:t>Goal</a:t>
            </a:r>
            <a:r>
              <a:rPr lang="en-US" dirty="0"/>
              <a:t>: Learn broad knowledge and the ability to predict the next token.</a:t>
            </a:r>
          </a:p>
          <a:p>
            <a:pPr lvl="2"/>
            <a:r>
              <a:rPr lang="en-US" b="1" dirty="0"/>
              <a:t>Output</a:t>
            </a:r>
            <a:r>
              <a:rPr lang="en-US" dirty="0"/>
              <a:t>: A general-purpose model with strong language understanding.</a:t>
            </a:r>
          </a:p>
          <a:p>
            <a:pPr lvl="1"/>
            <a:r>
              <a:rPr lang="en-US" b="1" dirty="0"/>
              <a:t>2. Instruction Tuning</a:t>
            </a:r>
          </a:p>
          <a:p>
            <a:pPr lvl="2"/>
            <a:r>
              <a:rPr lang="en-US" dirty="0"/>
              <a:t>The model is </a:t>
            </a:r>
            <a:r>
              <a:rPr lang="en-US" b="1" dirty="0">
                <a:solidFill>
                  <a:schemeClr val="accent1"/>
                </a:solidFill>
              </a:rPr>
              <a:t>fine-tuned on examples of tasks with clear instructions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Helps the model follow directions, respond in structured ways, and generalize across tasks.</a:t>
            </a:r>
          </a:p>
          <a:p>
            <a:pPr lvl="2"/>
            <a:r>
              <a:rPr lang="en-US" dirty="0"/>
              <a:t>Examples include answering questions, summarizing text, and completing step-by-step tasks.</a:t>
            </a:r>
          </a:p>
          <a:p>
            <a:pPr lvl="1"/>
            <a:r>
              <a:rPr lang="en-US" b="1" dirty="0"/>
              <a:t>3. Alignment</a:t>
            </a:r>
          </a:p>
          <a:p>
            <a:pPr lvl="2"/>
            <a:r>
              <a:rPr lang="en-US" dirty="0"/>
              <a:t>The model is further tuned using feedback (such as preference data) to produce helpful and safe responses.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The goal is to align with human preferences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Ensures the model avoids harmful or unwanted outputs.</a:t>
            </a:r>
          </a:p>
          <a:p>
            <a:pPr lvl="2"/>
            <a:r>
              <a:rPr lang="en-US" dirty="0"/>
              <a:t>Often uses methods such as preference optimization or reinforcement learning from human feedback.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CB6AE-2BB0-2E68-BF60-E675972DA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30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65D0C-6A09-D429-B299-909D45EA0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21F21-7F54-AF0C-3814-AA0824720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Pretraining is the first and largest phase of building an LLM.</a:t>
            </a:r>
          </a:p>
          <a:p>
            <a:pPr lvl="1"/>
            <a:r>
              <a:rPr lang="en-US" dirty="0"/>
              <a:t>The model is trained on massive text datasets.</a:t>
            </a:r>
          </a:p>
          <a:p>
            <a:r>
              <a:rPr lang="en-US" dirty="0"/>
              <a:t>The goal is to learn the structure of language.</a:t>
            </a:r>
          </a:p>
          <a:p>
            <a:pPr lvl="1"/>
            <a:r>
              <a:rPr lang="en-US" dirty="0"/>
              <a:t>Predict the next token in a sequence.</a:t>
            </a:r>
          </a:p>
          <a:p>
            <a:pPr lvl="1"/>
            <a:r>
              <a:rPr lang="en-US" dirty="0"/>
              <a:t>Learn grammar, style, facts, and common patterns.</a:t>
            </a:r>
          </a:p>
          <a:p>
            <a:r>
              <a:rPr lang="en-US" dirty="0"/>
              <a:t>Pretraining builds the base capabilities.</a:t>
            </a:r>
          </a:p>
          <a:p>
            <a:pPr lvl="1"/>
            <a:r>
              <a:rPr lang="en-US" dirty="0"/>
              <a:t>Understanding instructions.</a:t>
            </a:r>
          </a:p>
          <a:p>
            <a:pPr lvl="1"/>
            <a:r>
              <a:rPr lang="en-US" dirty="0"/>
              <a:t>Following context across long passages.</a:t>
            </a:r>
          </a:p>
          <a:p>
            <a:pPr lvl="1"/>
            <a:r>
              <a:rPr lang="en-US" dirty="0"/>
              <a:t>Basic reasoning that emerges from exposure to large data.</a:t>
            </a:r>
          </a:p>
          <a:p>
            <a:r>
              <a:rPr lang="en-US" dirty="0"/>
              <a:t>Pretrained models are not yet tuned for helpfulness or safety.</a:t>
            </a:r>
          </a:p>
          <a:p>
            <a:r>
              <a:rPr lang="en-US" dirty="0"/>
              <a:t>Later stages (instruction tuning and alignment) shape how they respond to users.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F368D-FC7E-C938-894B-E1FB805F6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426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D544C-5170-0CC2-0806-C1D9B7E4D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0DC81-E3DF-3514-D12B-4782BF740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Instruction tuning is the second major phase in building an LLM.</a:t>
            </a:r>
          </a:p>
          <a:p>
            <a:pPr lvl="1"/>
            <a:r>
              <a:rPr lang="en-US" dirty="0"/>
              <a:t>The model is trained on </a:t>
            </a:r>
            <a:r>
              <a:rPr lang="en-US" b="1" dirty="0"/>
              <a:t>labeled examples</a:t>
            </a:r>
            <a:r>
              <a:rPr lang="en-US" dirty="0"/>
              <a:t> of tasks with clear instructions.</a:t>
            </a:r>
          </a:p>
          <a:p>
            <a:r>
              <a:rPr lang="en-US" dirty="0"/>
              <a:t>The goal is to make the model respond correctly when given a directive.</a:t>
            </a:r>
          </a:p>
          <a:p>
            <a:pPr lvl="1"/>
            <a:r>
              <a:rPr lang="en-US" dirty="0"/>
              <a:t>Each example shows an instruction, an input, and the correct output.</a:t>
            </a:r>
          </a:p>
          <a:p>
            <a:pPr lvl="1"/>
            <a:r>
              <a:rPr lang="en-US" dirty="0"/>
              <a:t>Summarize this text → summary. </a:t>
            </a:r>
          </a:p>
          <a:p>
            <a:pPr lvl="1"/>
            <a:r>
              <a:rPr lang="en-US" dirty="0"/>
              <a:t>Classify the sentiment → label. </a:t>
            </a:r>
          </a:p>
          <a:p>
            <a:pPr lvl="1"/>
            <a:r>
              <a:rPr lang="en-US" dirty="0"/>
              <a:t>Extract the names → list of entities</a:t>
            </a:r>
          </a:p>
          <a:p>
            <a:r>
              <a:rPr lang="en-US" dirty="0"/>
              <a:t>Instruction tuning improves task-following behavior.</a:t>
            </a:r>
          </a:p>
          <a:p>
            <a:pPr lvl="1"/>
            <a:r>
              <a:rPr lang="en-US" dirty="0"/>
              <a:t>The model learns patterns from thousands of labeled demonstrations.</a:t>
            </a:r>
          </a:p>
          <a:p>
            <a:pPr lvl="1"/>
            <a:r>
              <a:rPr lang="en-US" dirty="0"/>
              <a:t>Performance becomes more consistent across diverse tasks.</a:t>
            </a:r>
          </a:p>
          <a:p>
            <a:r>
              <a:rPr lang="en-US" dirty="0"/>
              <a:t>Compared to traditional fine-tuning, the goal is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to generalize to unseen instructions</a:t>
            </a:r>
            <a:r>
              <a:rPr lang="en-US" dirty="0"/>
              <a:t> not in the dataset.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8550E-DAAC-E398-F09D-C389C6694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36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7DC6E-4EE7-162B-01BF-F925EDC2B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Tuning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040FD6-926A-208D-39FA-2D45E4969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/>
          </a:p>
        </p:txBody>
      </p:sp>
      <p:pic>
        <p:nvPicPr>
          <p:cNvPr id="4098" name="Picture 2" descr="Instruction Tuning GPT2 on Alpaca Dataset">
            <a:extLst>
              <a:ext uri="{FF2B5EF4-FFF2-40B4-BE49-F238E27FC236}">
                <a16:creationId xmlns:a16="http://schemas.microsoft.com/office/drawing/2014/main" id="{A371321A-EE0D-1CC5-5F82-E9ABF8DFE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58" y="1690688"/>
            <a:ext cx="10977283" cy="454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539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43A11-C52B-B2ED-28B3-86C8231E2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F5E39-2192-6D9C-856E-F304AED5C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Alignment is the final major phase in building an LLM.</a:t>
            </a:r>
          </a:p>
          <a:p>
            <a:pPr lvl="1"/>
            <a:r>
              <a:rPr lang="en-US" dirty="0"/>
              <a:t>The model is trained with </a:t>
            </a:r>
            <a:r>
              <a:rPr lang="en-US" b="1" dirty="0"/>
              <a:t>human feedback</a:t>
            </a:r>
            <a:r>
              <a:rPr lang="en-US" dirty="0"/>
              <a:t> on what is helpful, safe, and appropriate.</a:t>
            </a:r>
          </a:p>
          <a:p>
            <a:r>
              <a:rPr lang="en-US" dirty="0"/>
              <a:t>The goal is to guide the model toward preferred behaviors.</a:t>
            </a:r>
          </a:p>
          <a:p>
            <a:pPr lvl="1"/>
            <a:r>
              <a:rPr lang="en-US" dirty="0"/>
              <a:t>Provide answers that are polite and useful.</a:t>
            </a:r>
          </a:p>
          <a:p>
            <a:pPr lvl="1"/>
            <a:r>
              <a:rPr lang="en-US" dirty="0"/>
              <a:t>Avoid harmful or unsafe outputs.</a:t>
            </a:r>
          </a:p>
          <a:p>
            <a:pPr lvl="1"/>
            <a:r>
              <a:rPr lang="en-US" dirty="0"/>
              <a:t>Follow social and ethical norms.</a:t>
            </a:r>
          </a:p>
          <a:p>
            <a:r>
              <a:rPr lang="en-US" dirty="0"/>
              <a:t>Alignment data is preference based, not task labels.</a:t>
            </a:r>
          </a:p>
          <a:p>
            <a:pPr lvl="1"/>
            <a:r>
              <a:rPr lang="en-US" dirty="0"/>
              <a:t>Humans rank or score multiple possible responses.</a:t>
            </a:r>
          </a:p>
          <a:p>
            <a:pPr lvl="1"/>
            <a:r>
              <a:rPr lang="en-US" dirty="0"/>
              <a:t>The model learns which style is preferred.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04E791-21F2-29F3-EC9B-33B312B95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938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01892-2528-E9AB-17E7-6A0993123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AFA3A-CB2D-0D3E-8FEE-A2DF28842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Example</a:t>
            </a:r>
          </a:p>
          <a:p>
            <a:r>
              <a:rPr lang="en-US" b="1" dirty="0"/>
              <a:t>User Query</a:t>
            </a:r>
            <a:r>
              <a:rPr lang="en-US" dirty="0"/>
              <a:t>: How do you make a bomb?</a:t>
            </a:r>
          </a:p>
          <a:p>
            <a:r>
              <a:rPr lang="en-US" b="1" dirty="0">
                <a:solidFill>
                  <a:srgbClr val="0070C0"/>
                </a:solidFill>
              </a:rPr>
              <a:t>Preferred Output</a:t>
            </a:r>
            <a:r>
              <a:rPr lang="en-US" dirty="0"/>
              <a:t>: I can not answer this because….</a:t>
            </a:r>
          </a:p>
          <a:p>
            <a:r>
              <a:rPr lang="en-US" b="1" dirty="0">
                <a:solidFill>
                  <a:srgbClr val="FF0000"/>
                </a:solidFill>
              </a:rPr>
              <a:t>Bad Output</a:t>
            </a:r>
            <a:r>
              <a:rPr lang="en-US" dirty="0"/>
              <a:t>: Sure! You can make a bomb by ….</a:t>
            </a:r>
          </a:p>
          <a:p>
            <a:endParaRPr lang="en-US" dirty="0"/>
          </a:p>
          <a:p>
            <a:r>
              <a:rPr lang="en-US" dirty="0"/>
              <a:t>Using </a:t>
            </a:r>
            <a:r>
              <a:rPr lang="en-US" b="1" dirty="0"/>
              <a:t>human annotated data </a:t>
            </a:r>
            <a:r>
              <a:rPr lang="en-US" dirty="0"/>
              <a:t>on pairwise choices, the models are aligned to return outputs that match human preferences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06F69C-5C77-3E5A-ACCD-5298A653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639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41BDC-50C2-DEFE-40FC-63A6307F3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OpenAI and ChatGPT Timeline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27A60B-629B-573A-7239-8F4104AF78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021"/>
          <a:stretch/>
        </p:blipFill>
        <p:spPr>
          <a:xfrm>
            <a:off x="617712" y="2087417"/>
            <a:ext cx="11166763" cy="38878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56338D-0298-2510-4642-FEC6BB94B409}"/>
              </a:ext>
            </a:extLst>
          </p:cNvPr>
          <p:cNvSpPr txBox="1"/>
          <p:nvPr/>
        </p:nvSpPr>
        <p:spPr>
          <a:xfrm>
            <a:off x="229785" y="6516330"/>
            <a:ext cx="65762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Kocoń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Jan, et al. "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ChatGPT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Jack of all trades, master of none."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Information Fusion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(2023): 101861.</a:t>
            </a:r>
            <a:endParaRPr lang="en-US" sz="11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FC1F6FB-5BAA-1285-280A-B3533232B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AFC6C-194C-624F-9C75-771C32A5F75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13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D89B6-E45E-2AD6-8968-D4D82F429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Modern</a:t>
            </a:r>
            <a:r>
              <a:rPr lang="en-US" dirty="0"/>
              <a:t> Large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40BF5-5E9B-CE68-38A4-2C613438F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has been a </a:t>
            </a:r>
            <a:r>
              <a:rPr lang="en-US" b="1" dirty="0">
                <a:solidFill>
                  <a:srgbClr val="0070C0"/>
                </a:solidFill>
              </a:rPr>
              <a:t>democratization</a:t>
            </a:r>
            <a:r>
              <a:rPr lang="en-US" dirty="0"/>
              <a:t> of many NLP tasks</a:t>
            </a:r>
          </a:p>
          <a:p>
            <a:pPr lvl="1"/>
            <a:r>
              <a:rPr lang="en-US" dirty="0"/>
              <a:t>It is now “easy” to perform many NLP-related tasks without much expertise in the field.</a:t>
            </a:r>
          </a:p>
          <a:p>
            <a:r>
              <a:rPr lang="en-US" dirty="0"/>
              <a:t>**Does not require human annotations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2000" i="1" dirty="0"/>
              <a:t>**Most large language models are trained on human annotated NLP datasets and use human feedback to improve performance. Instruction tuning and alignment use labeled data by definition.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F8122-52AA-160E-CB94-90055A2A9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AFC6C-194C-624F-9C75-771C32A5F75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983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BCB2C-2C57-8E03-B860-57C271D36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“old” Language models?</a:t>
            </a:r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A2B7CAD-8F3F-5E7E-3228-83AC591EF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633" y="1825625"/>
            <a:ext cx="10158733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4942C-B5DA-ED8B-1557-5D4127858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72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ABA19F-24BB-7044-AADD-DE0EE8183EBA}"/>
              </a:ext>
            </a:extLst>
          </p:cNvPr>
          <p:cNvSpPr txBox="1"/>
          <p:nvPr/>
        </p:nvSpPr>
        <p:spPr>
          <a:xfrm>
            <a:off x="701826" y="689902"/>
            <a:ext cx="3635932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4000">
                <a:solidFill>
                  <a:srgbClr val="0B2340"/>
                </a:solidFill>
                <a:latin typeface="Arial"/>
                <a:cs typeface="Arial"/>
              </a:rPr>
              <a:t>Fred Martin bio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F516EC-58CE-CB44-985B-4DF3C5EB339F}"/>
              </a:ext>
            </a:extLst>
          </p:cNvPr>
          <p:cNvSpPr txBox="1"/>
          <p:nvPr/>
        </p:nvSpPr>
        <p:spPr>
          <a:xfrm>
            <a:off x="701826" y="1397788"/>
            <a:ext cx="531052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rgbClr val="F05921"/>
                </a:solidFill>
                <a:latin typeface="Arial"/>
                <a:cs typeface="Arial"/>
              </a:rPr>
              <a:t>        </a:t>
            </a:r>
            <a:endParaRPr lang="en-US" b="1">
              <a:solidFill>
                <a:srgbClr val="F059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28FE14-0D71-0844-B918-779B9B77B105}"/>
              </a:ext>
            </a:extLst>
          </p:cNvPr>
          <p:cNvSpPr txBox="1"/>
          <p:nvPr/>
        </p:nvSpPr>
        <p:spPr>
          <a:xfrm>
            <a:off x="701826" y="1560703"/>
            <a:ext cx="6911878" cy="23698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spcAft>
                <a:spcPts val="1200"/>
              </a:spcAft>
              <a:buSzPct val="75000"/>
              <a:buBlip>
                <a:blip r:embed="rId2"/>
              </a:buBlip>
            </a:pPr>
            <a:r>
              <a:rPr lang="en-US">
                <a:solidFill>
                  <a:srgbClr val="002060"/>
                </a:solidFill>
                <a:latin typeface="Arial"/>
                <a:cs typeface="Arial"/>
              </a:rPr>
              <a:t>Grew up in New York State and NYC</a:t>
            </a:r>
            <a:endParaRPr lang="en-US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1200"/>
              </a:spcAft>
              <a:buSzPct val="75000"/>
              <a:buBlip>
                <a:blip r:embed="rId2"/>
              </a:buBlip>
            </a:pPr>
            <a:r>
              <a:rPr lang="en-US">
                <a:solidFill>
                  <a:srgbClr val="002060"/>
                </a:solidFill>
                <a:latin typeface="Arial"/>
                <a:cs typeface="Arial"/>
              </a:rPr>
              <a:t>Went to MIT at age 17 – earned BS, MS and PhD there</a:t>
            </a:r>
          </a:p>
          <a:p>
            <a:pPr marL="457200" indent="-457200">
              <a:spcAft>
                <a:spcPts val="1200"/>
              </a:spcAft>
              <a:buSzPct val="75000"/>
              <a:buBlip>
                <a:blip r:embed="rId2"/>
              </a:buBlip>
            </a:pPr>
            <a:r>
              <a:rPr lang="en-US">
                <a:solidFill>
                  <a:srgbClr val="002060"/>
                </a:solidFill>
                <a:latin typeface="Arial"/>
                <a:cs typeface="Arial"/>
              </a:rPr>
              <a:t>Launched academic career UMass Lowell – faculty for 21 years; admin leader for 12 of those</a:t>
            </a:r>
          </a:p>
          <a:p>
            <a:pPr marL="457200" indent="-457200">
              <a:spcAft>
                <a:spcPts val="1200"/>
              </a:spcAft>
              <a:buSzPct val="75000"/>
              <a:buBlip>
                <a:blip r:embed="rId2"/>
              </a:buBlip>
            </a:pPr>
            <a:r>
              <a:rPr lang="en-US">
                <a:solidFill>
                  <a:srgbClr val="002060"/>
                </a:solidFill>
                <a:latin typeface="Arial"/>
                <a:cs typeface="Arial"/>
              </a:rPr>
              <a:t>Joined UT San Antonio as chair of computer science in 2023</a:t>
            </a:r>
          </a:p>
          <a:p>
            <a:pPr marL="457200" indent="-457200">
              <a:spcAft>
                <a:spcPts val="1200"/>
              </a:spcAft>
              <a:buSzPct val="75000"/>
              <a:buBlip>
                <a:blip r:embed="rId2"/>
              </a:buBlip>
            </a:pPr>
            <a:endParaRPr lang="en-US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fred-headshot-2022-09-28-sq.jpg">
            <a:extLst>
              <a:ext uri="{FF2B5EF4-FFF2-40B4-BE49-F238E27FC236}">
                <a16:creationId xmlns:a16="http://schemas.microsoft.com/office/drawing/2014/main" id="{41A465C8-13F9-5E4B-C1EF-898FDF360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622" y="1156110"/>
            <a:ext cx="3579754" cy="3594219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 descr="A map of a road&#10;&#10;AI-generated content may be incorrect.">
            <a:extLst>
              <a:ext uri="{FF2B5EF4-FFF2-40B4-BE49-F238E27FC236}">
                <a16:creationId xmlns:a16="http://schemas.microsoft.com/office/drawing/2014/main" id="{45585866-9823-747D-E80E-84CA51C84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55" y="3856735"/>
            <a:ext cx="3619144" cy="2050101"/>
          </a:xfrm>
          <a:prstGeom prst="rect">
            <a:avLst/>
          </a:prstGeom>
        </p:spPr>
      </p:pic>
      <p:pic>
        <p:nvPicPr>
          <p:cNvPr id="13" name="Picture 12" descr="A map of texas with a red circle&#10;&#10;AI-generated content may be incorrect.">
            <a:extLst>
              <a:ext uri="{FF2B5EF4-FFF2-40B4-BE49-F238E27FC236}">
                <a16:creationId xmlns:a16="http://schemas.microsoft.com/office/drawing/2014/main" id="{CEE8C8E2-9AD6-D351-F055-47F5C14796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8020" y="3858116"/>
            <a:ext cx="2901120" cy="209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D580D-975B-3A11-44FC-F4D41BE0B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Open-source Models are Catching 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186F6F-544D-B513-71C8-E7ECED9FF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AFC6C-194C-624F-9C75-771C32A5F75D}" type="slidenum">
              <a:rPr lang="en-US" smtClean="0"/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5BA8C1-4EBF-E7F7-B170-7E11C6903492}"/>
              </a:ext>
            </a:extLst>
          </p:cNvPr>
          <p:cNvSpPr txBox="1"/>
          <p:nvPr/>
        </p:nvSpPr>
        <p:spPr>
          <a:xfrm>
            <a:off x="637309" y="6031210"/>
            <a:ext cx="32904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huggingface.co</a:t>
            </a:r>
            <a:r>
              <a:rPr lang="en-US" sz="1200" dirty="0"/>
              <a:t>/spaces/</a:t>
            </a:r>
            <a:r>
              <a:rPr lang="en-US" sz="1200" dirty="0" err="1"/>
              <a:t>lmsys</a:t>
            </a:r>
            <a:r>
              <a:rPr lang="en-US" sz="1200" dirty="0"/>
              <a:t>/chatbot-arena-leaderboard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052B3DA-A5DB-3961-FF86-853FFBAF7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361" y="1445819"/>
            <a:ext cx="7269330" cy="5155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A166EB8-368B-F52C-166B-5C2026C39AC7}"/>
              </a:ext>
            </a:extLst>
          </p:cNvPr>
          <p:cNvSpPr/>
          <p:nvPr/>
        </p:nvSpPr>
        <p:spPr>
          <a:xfrm>
            <a:off x="4854341" y="4774131"/>
            <a:ext cx="1241659" cy="3176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8106BC-F88F-2705-F314-388BA15F8B67}"/>
              </a:ext>
            </a:extLst>
          </p:cNvPr>
          <p:cNvSpPr/>
          <p:nvPr/>
        </p:nvSpPr>
        <p:spPr>
          <a:xfrm>
            <a:off x="5025991" y="5370042"/>
            <a:ext cx="1241659" cy="3176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2C850B-0C33-5EC5-322D-A6924B114C0C}"/>
              </a:ext>
            </a:extLst>
          </p:cNvPr>
          <p:cNvSpPr/>
          <p:nvPr/>
        </p:nvSpPr>
        <p:spPr>
          <a:xfrm>
            <a:off x="5025990" y="6031210"/>
            <a:ext cx="1942701" cy="5700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1F93A8-0941-CEA6-BD77-9E9FCF209EA3}"/>
              </a:ext>
            </a:extLst>
          </p:cNvPr>
          <p:cNvSpPr txBox="1"/>
          <p:nvPr/>
        </p:nvSpPr>
        <p:spPr>
          <a:xfrm>
            <a:off x="498107" y="1714537"/>
            <a:ext cx="30439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The </a:t>
            </a:r>
            <a:r>
              <a:rPr lang="en-US" sz="1800" b="1" dirty="0">
                <a:solidFill>
                  <a:srgbClr val="FF0000"/>
                </a:solidFill>
              </a:rPr>
              <a:t>gap</a:t>
            </a:r>
            <a:r>
              <a:rPr lang="en-US" sz="1800" dirty="0"/>
              <a:t> between closed source and opensource models is quickly diminishing.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306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F3B17-BB3D-9214-5B4D-3DE017DFC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Open Source Model do I Use?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AFAFC1F-3F50-4055-D47A-ECC92E1E1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900" y="1825625"/>
            <a:ext cx="6350000" cy="4366736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F8A86E6-7131-5310-6E47-2CA9D571C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19600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Use the </a:t>
            </a:r>
            <a:r>
              <a:rPr lang="en-US" b="1" dirty="0"/>
              <a:t>BIGGEST</a:t>
            </a:r>
            <a:r>
              <a:rPr lang="en-US" dirty="0"/>
              <a:t> LLM that your computer will allow.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“instruct” or “chat” models, </a:t>
            </a:r>
            <a:r>
              <a:rPr lang="en-US" b="1" dirty="0">
                <a:solidFill>
                  <a:srgbClr val="FF0000"/>
                </a:solidFill>
              </a:rPr>
              <a:t>not</a:t>
            </a:r>
            <a:r>
              <a:rPr lang="en-US" dirty="0"/>
              <a:t> base models.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EB6819-8117-87D1-B0C9-A3DCB4472F53}"/>
              </a:ext>
            </a:extLst>
          </p:cNvPr>
          <p:cNvSpPr/>
          <p:nvPr/>
        </p:nvSpPr>
        <p:spPr>
          <a:xfrm>
            <a:off x="5816867" y="3763478"/>
            <a:ext cx="3644767" cy="4908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07025E-D62F-2ADF-A112-34A05D76B607}"/>
              </a:ext>
            </a:extLst>
          </p:cNvPr>
          <p:cNvSpPr/>
          <p:nvPr/>
        </p:nvSpPr>
        <p:spPr>
          <a:xfrm>
            <a:off x="5816867" y="4868779"/>
            <a:ext cx="3846897" cy="6561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80F9B11-B0BC-45FB-6477-EFA1095A8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218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6CBE2-4F06-E4EA-9FBB-7A3ADA2AD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3448B-782A-66C8-2DA6-F3EE12994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Open Source Model do I Use?</a:t>
            </a:r>
          </a:p>
        </p:txBody>
      </p:sp>
      <p:pic>
        <p:nvPicPr>
          <p:cNvPr id="7" name="Content Placeholder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75207CF-F518-37B3-24C2-ABAD262F6B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140201"/>
            <a:ext cx="10515600" cy="2992185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722638-0DE0-FA9C-5632-C3ED479CB0FF}"/>
              </a:ext>
            </a:extLst>
          </p:cNvPr>
          <p:cNvSpPr/>
          <p:nvPr/>
        </p:nvSpPr>
        <p:spPr>
          <a:xfrm>
            <a:off x="1167865" y="3609474"/>
            <a:ext cx="6503470" cy="4355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92E639-20C5-8605-5695-42FAD4DDFE36}"/>
              </a:ext>
            </a:extLst>
          </p:cNvPr>
          <p:cNvSpPr txBox="1"/>
          <p:nvPr/>
        </p:nvSpPr>
        <p:spPr>
          <a:xfrm>
            <a:off x="838199" y="2046112"/>
            <a:ext cx="109816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Interesting Note</a:t>
            </a:r>
            <a:r>
              <a:rPr lang="en-US" sz="2400" dirty="0"/>
              <a:t>: Many companies are deciding </a:t>
            </a:r>
            <a:r>
              <a:rPr lang="en-US" sz="2400" b="1" dirty="0">
                <a:solidFill>
                  <a:srgbClr val="FF0000"/>
                </a:solidFill>
              </a:rPr>
              <a:t>NOT</a:t>
            </a:r>
            <a:r>
              <a:rPr lang="en-US" sz="2400" dirty="0"/>
              <a:t> to release the base models.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61525-2607-6DC8-4532-403A4929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721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85463-5577-EFB2-4CA0-DBD2E7BFD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Skeleton</a:t>
            </a:r>
          </a:p>
        </p:txBody>
      </p:sp>
      <p:pic>
        <p:nvPicPr>
          <p:cNvPr id="7" name="Content Placeholder 6" descr="A screenshot of a chat&#10;&#10;AI-generated content may be incorrect.">
            <a:extLst>
              <a:ext uri="{FF2B5EF4-FFF2-40B4-BE49-F238E27FC236}">
                <a16:creationId xmlns:a16="http://schemas.microsoft.com/office/drawing/2014/main" id="{F0BE72C4-4D94-F9D1-785D-B22675772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9256"/>
          <a:stretch>
            <a:fillRect/>
          </a:stretch>
        </p:blipFill>
        <p:spPr>
          <a:xfrm>
            <a:off x="6001898" y="1690688"/>
            <a:ext cx="5959220" cy="492251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7FD3B19-8D01-F2FB-CAFE-6C73DC790BB3}"/>
              </a:ext>
            </a:extLst>
          </p:cNvPr>
          <p:cNvSpPr/>
          <p:nvPr/>
        </p:nvSpPr>
        <p:spPr>
          <a:xfrm>
            <a:off x="9556376" y="1988466"/>
            <a:ext cx="2404742" cy="4908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DB09EB-0761-5021-B86A-B6F1852F50B5}"/>
              </a:ext>
            </a:extLst>
          </p:cNvPr>
          <p:cNvSpPr/>
          <p:nvPr/>
        </p:nvSpPr>
        <p:spPr>
          <a:xfrm>
            <a:off x="6001898" y="3906499"/>
            <a:ext cx="3393114" cy="490888"/>
          </a:xfrm>
          <a:prstGeom prst="rect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E9FA32-B060-5BB0-DEB0-4B39AD1F14B5}"/>
              </a:ext>
            </a:extLst>
          </p:cNvPr>
          <p:cNvSpPr txBox="1"/>
          <p:nvPr/>
        </p:nvSpPr>
        <p:spPr>
          <a:xfrm>
            <a:off x="394448" y="1690688"/>
            <a:ext cx="560745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Prompts are made up of…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Low-level: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Tokens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High-level: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User queries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Input from the user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Model Responses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Output from the model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System Prompt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Background info for the model (hidden in ChatGPT)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18F284-1FD3-1164-32AA-FC78E39DC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707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70529-BE51-975F-005F-8AB9DA808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token?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2A501-27D5-F68B-E1AE-741228D37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A token is a small piece of text.</a:t>
            </a:r>
            <a:br>
              <a:rPr lang="en-US" dirty="0"/>
            </a:br>
            <a:r>
              <a:rPr lang="en-US" dirty="0"/>
              <a:t>It can be a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full word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part of a word</a:t>
            </a:r>
            <a:r>
              <a:rPr lang="en-US" dirty="0"/>
              <a:t>, or punctuation/numbers.</a:t>
            </a:r>
          </a:p>
          <a:p>
            <a:r>
              <a:rPr lang="en-US" b="1" dirty="0"/>
              <a:t>Why it matters:</a:t>
            </a:r>
            <a:br>
              <a:rPr lang="en-US" dirty="0"/>
            </a:br>
            <a:r>
              <a:rPr lang="en-US" dirty="0"/>
              <a:t>LLMs read and generate tokens.</a:t>
            </a:r>
            <a:br>
              <a:rPr lang="en-US" dirty="0"/>
            </a:b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Token counts affect cost and speed</a:t>
            </a:r>
            <a:r>
              <a:rPr lang="en-US" dirty="0"/>
              <a:t>.</a:t>
            </a:r>
          </a:p>
          <a:p>
            <a:r>
              <a:rPr lang="en-US" b="1" dirty="0"/>
              <a:t>Examples:</a:t>
            </a:r>
            <a:br>
              <a:rPr lang="en-US" dirty="0"/>
            </a:br>
            <a:r>
              <a:rPr lang="en-US" dirty="0"/>
              <a:t>"San Antonio tacos" → [“San”,  “ Antonio”, “ tacos”]</a:t>
            </a:r>
            <a:br>
              <a:rPr lang="en-US" dirty="0"/>
            </a:br>
            <a:r>
              <a:rPr lang="en-US" dirty="0"/>
              <a:t>"restaurant" → [“rest”, “aur”, “ant”]</a:t>
            </a:r>
          </a:p>
          <a:p>
            <a:r>
              <a:rPr lang="en-US" dirty="0"/>
              <a:t>Tokens are the basic units the model works with.</a:t>
            </a:r>
          </a:p>
          <a:p>
            <a:r>
              <a:rPr lang="en-US" dirty="0"/>
              <a:t>Demo: </a:t>
            </a:r>
            <a:r>
              <a:rPr lang="en-US" dirty="0">
                <a:hlinkClick r:id="rId2"/>
              </a:rPr>
              <a:t>https://platform.openai.com/tokenizer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97947-250B-33A9-79E8-494F38C90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166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5D8F1-3A50-534F-52FA-E877B393C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C264BF-DB85-1150-FB84-995454E5B7B6}"/>
              </a:ext>
            </a:extLst>
          </p:cNvPr>
          <p:cNvSpPr txBox="1"/>
          <p:nvPr/>
        </p:nvSpPr>
        <p:spPr>
          <a:xfrm>
            <a:off x="400276" y="2696001"/>
            <a:ext cx="11391452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/>
              <a:t>Workbook 1</a:t>
            </a:r>
            <a:r>
              <a:rPr lang="en-US" sz="5400" dirty="0"/>
              <a:t>: Introduction to Prompting</a:t>
            </a:r>
          </a:p>
          <a:p>
            <a:pPr algn="ctr"/>
            <a:r>
              <a:rPr lang="en-US" sz="2800" i="1" dirty="0"/>
              <a:t>Translation: Let us make sure your computers are working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16561A-7EB3-C06D-178D-D9654C47DF88}"/>
              </a:ext>
            </a:extLst>
          </p:cNvPr>
          <p:cNvSpPr txBox="1"/>
          <p:nvPr/>
        </p:nvSpPr>
        <p:spPr>
          <a:xfrm>
            <a:off x="2908300" y="47810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01_Introduction_to_Prompting.ipynb</a:t>
            </a:r>
          </a:p>
        </p:txBody>
      </p:sp>
    </p:spTree>
    <p:extLst>
      <p:ext uri="{BB962C8B-B14F-4D97-AF65-F5344CB8AC3E}">
        <p14:creationId xmlns:p14="http://schemas.microsoft.com/office/powerpoint/2010/main" val="313334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C08A0-3826-EC64-F7C0-86090ED9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with LLMs?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108A5-661E-B94A-F7CB-3EB84F23F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Large language models can perform many standard NLP tasks.</a:t>
            </a:r>
          </a:p>
          <a:p>
            <a:pPr lvl="1"/>
            <a:r>
              <a:rPr lang="en-US" dirty="0"/>
              <a:t>Classification</a:t>
            </a:r>
          </a:p>
          <a:p>
            <a:pPr lvl="1"/>
            <a:r>
              <a:rPr lang="en-US" dirty="0"/>
              <a:t>Summarization</a:t>
            </a:r>
          </a:p>
          <a:p>
            <a:pPr lvl="1"/>
            <a:r>
              <a:rPr lang="en-US" dirty="0"/>
              <a:t>Question answering</a:t>
            </a:r>
          </a:p>
          <a:p>
            <a:pPr lvl="1"/>
            <a:r>
              <a:rPr lang="en-US" dirty="0"/>
              <a:t>Information extraction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Dialogue and reasoning</a:t>
            </a:r>
          </a:p>
          <a:p>
            <a:r>
              <a:rPr lang="en-US" dirty="0"/>
              <a:t>These tasks once required specialized models and large training datasets.</a:t>
            </a:r>
          </a:p>
          <a:p>
            <a:r>
              <a:rPr lang="en-US" dirty="0"/>
              <a:t>With LLMs, we can do many of them directly with prompts.</a:t>
            </a:r>
          </a:p>
          <a:p>
            <a:pPr lvl="1"/>
            <a:r>
              <a:rPr lang="en-US" dirty="0"/>
              <a:t>No task-specific training data needed.</a:t>
            </a:r>
          </a:p>
          <a:p>
            <a:pPr lvl="1"/>
            <a:r>
              <a:rPr lang="en-US" dirty="0"/>
              <a:t>Performance is often good enough for real applications.</a:t>
            </a:r>
          </a:p>
          <a:p>
            <a:r>
              <a:rPr lang="en-US" dirty="0"/>
              <a:t>LLMs give us a single general model for many different tasks.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FA8F4-F616-F006-1866-64B8A59C9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335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D4D80-BAE1-B18B-517E-DAC4C611F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9179F-3641-5026-C55C-2F5A14914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091" y="1901451"/>
            <a:ext cx="6225988" cy="435133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What is Text Classification?</a:t>
            </a:r>
          </a:p>
          <a:p>
            <a:pPr lvl="1"/>
            <a:r>
              <a:rPr lang="en-US" dirty="0"/>
              <a:t>Text classification assigns a label to a piece of text.</a:t>
            </a:r>
            <a:br>
              <a:rPr lang="en-US" dirty="0"/>
            </a:br>
            <a:r>
              <a:rPr lang="en-US" dirty="0"/>
              <a:t>The model reads the text and decides which category it belongs to.</a:t>
            </a:r>
          </a:p>
          <a:p>
            <a:r>
              <a:rPr lang="en-US" b="1" dirty="0"/>
              <a:t>Examples:</a:t>
            </a:r>
            <a:endParaRPr lang="en-US" dirty="0"/>
          </a:p>
          <a:p>
            <a:pPr lvl="1"/>
            <a:r>
              <a:rPr lang="en-US" dirty="0"/>
              <a:t>Categorizing customer emails as “complaint,” “question,” or “request”</a:t>
            </a:r>
          </a:p>
          <a:p>
            <a:pPr lvl="1"/>
            <a:r>
              <a:rPr lang="en-US" dirty="0"/>
              <a:t>Classifying news articles by topic</a:t>
            </a:r>
          </a:p>
          <a:p>
            <a:pPr lvl="1"/>
            <a:r>
              <a:rPr lang="en-US" dirty="0"/>
              <a:t>Detecting sentiment in reviews</a:t>
            </a:r>
          </a:p>
          <a:p>
            <a:pPr lvl="1"/>
            <a:r>
              <a:rPr lang="en-US" dirty="0"/>
              <a:t>Labeling social media posts as spam or not spam</a:t>
            </a:r>
          </a:p>
          <a:p>
            <a:r>
              <a:rPr lang="en-US" b="1" dirty="0"/>
              <a:t>Key Idea:</a:t>
            </a:r>
          </a:p>
          <a:p>
            <a:pPr lvl="1"/>
            <a:r>
              <a:rPr lang="en-US" dirty="0"/>
              <a:t>Map text → predefined label.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3A66E0-368A-E391-69AB-F4E3F6E36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27</a:t>
            </a:fld>
            <a:endParaRPr lang="en-US"/>
          </a:p>
        </p:txBody>
      </p:sp>
      <p:pic>
        <p:nvPicPr>
          <p:cNvPr id="5122" name="Picture 2" descr="Twitter Adds Warning Label For Offensive Political Tweets | KPBS Public  Media">
            <a:extLst>
              <a:ext uri="{FF2B5EF4-FFF2-40B4-BE49-F238E27FC236}">
                <a16:creationId xmlns:a16="http://schemas.microsoft.com/office/drawing/2014/main" id="{5B9EA3A9-B28A-46C2-C9AC-332988B60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944" y="2545976"/>
            <a:ext cx="4971965" cy="306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9905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283DF-8DBD-5240-42F9-7FD361364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Entity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76071-6717-6A7C-3DE6-DF50DF827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753" y="1766887"/>
            <a:ext cx="5644649" cy="435133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What is Named Entity Recognition?</a:t>
            </a:r>
          </a:p>
          <a:p>
            <a:pPr lvl="1"/>
            <a:r>
              <a:rPr lang="en-US" dirty="0"/>
              <a:t>NER finds specific types of information in text and marks them.</a:t>
            </a:r>
            <a:br>
              <a:rPr lang="en-US" dirty="0"/>
            </a:br>
            <a:r>
              <a:rPr lang="en-US" dirty="0"/>
              <a:t>Entities are often people, locations, organizations, or products.</a:t>
            </a:r>
          </a:p>
          <a:p>
            <a:r>
              <a:rPr lang="en-US" b="1" dirty="0"/>
              <a:t>Examples:</a:t>
            </a:r>
            <a:endParaRPr lang="en-US" dirty="0"/>
          </a:p>
          <a:p>
            <a:pPr lvl="1"/>
            <a:r>
              <a:rPr lang="en-US" dirty="0"/>
              <a:t>Extracting restaurant names from a review</a:t>
            </a:r>
          </a:p>
          <a:p>
            <a:pPr lvl="1"/>
            <a:r>
              <a:rPr lang="en-US" dirty="0"/>
              <a:t>Identifying people and companies in a news article</a:t>
            </a:r>
          </a:p>
          <a:p>
            <a:pPr lvl="1"/>
            <a:r>
              <a:rPr lang="en-US" dirty="0"/>
              <a:t>Pulling medication names from clinical notes</a:t>
            </a:r>
          </a:p>
          <a:p>
            <a:r>
              <a:rPr lang="en-US" b="1" dirty="0"/>
              <a:t>Key Idea:</a:t>
            </a:r>
          </a:p>
          <a:p>
            <a:pPr lvl="1"/>
            <a:r>
              <a:rPr lang="en-US" dirty="0"/>
              <a:t>Map text → spans of text with entity types.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E55E5-FB52-2925-1DAF-0B2C4AE79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28</a:t>
            </a:fld>
            <a:endParaRPr lang="en-US"/>
          </a:p>
        </p:txBody>
      </p:sp>
      <p:pic>
        <p:nvPicPr>
          <p:cNvPr id="6146" name="Picture 2" descr="Medical Named Entity Recognition | Clinical NER Solution">
            <a:extLst>
              <a:ext uri="{FF2B5EF4-FFF2-40B4-BE49-F238E27FC236}">
                <a16:creationId xmlns:a16="http://schemas.microsoft.com/office/drawing/2014/main" id="{92A87C01-EAC7-0F73-1D19-2E2C1E471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600" y="2266529"/>
            <a:ext cx="5644649" cy="335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51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65374-AF3F-886B-5B20-537FA925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EAC78-C491-4CB8-6757-D1BB91670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30" y="1847850"/>
            <a:ext cx="4863352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2000" b="1" dirty="0"/>
              <a:t>What is Relation Classification?</a:t>
            </a:r>
            <a:br>
              <a:rPr lang="en-US" sz="2000" dirty="0"/>
            </a:br>
            <a:r>
              <a:rPr lang="en-US" sz="2000" dirty="0"/>
              <a:t>Relation classification identifies how two entities in text are connected.</a:t>
            </a:r>
            <a:br>
              <a:rPr lang="en-US" sz="2000" dirty="0"/>
            </a:br>
            <a:r>
              <a:rPr lang="en-US" sz="2000" dirty="0"/>
              <a:t>It assumes the entities have already been detected.</a:t>
            </a:r>
          </a:p>
          <a:p>
            <a:r>
              <a:rPr lang="en-US" sz="2000" b="1" dirty="0"/>
              <a:t>Examples:</a:t>
            </a:r>
            <a:endParaRPr lang="en-US" sz="2000" dirty="0"/>
          </a:p>
          <a:p>
            <a:r>
              <a:rPr lang="en-US" sz="2000" dirty="0"/>
              <a:t>In “H-E-B was founded by Florence Butt,” the relation is </a:t>
            </a:r>
            <a:r>
              <a:rPr lang="en-US" sz="2000" i="1" dirty="0" err="1"/>
              <a:t>founded_by</a:t>
            </a:r>
            <a:r>
              <a:rPr lang="en-US" sz="2000" dirty="0"/>
              <a:t>.</a:t>
            </a:r>
          </a:p>
          <a:p>
            <a:r>
              <a:rPr lang="en-US" sz="2000" dirty="0"/>
              <a:t>In medical text: “Drug X treats Condition Y.”</a:t>
            </a:r>
          </a:p>
          <a:p>
            <a:r>
              <a:rPr lang="en-US" sz="2000" dirty="0"/>
              <a:t>In business text: “Company A acquired Company B.”</a:t>
            </a:r>
          </a:p>
          <a:p>
            <a:r>
              <a:rPr lang="en-US" sz="2000" b="1" dirty="0"/>
              <a:t>Key Idea:</a:t>
            </a:r>
            <a:br>
              <a:rPr lang="en-US" sz="2000" dirty="0"/>
            </a:br>
            <a:r>
              <a:rPr lang="en-US" sz="2000" dirty="0"/>
              <a:t>Map (entity₁, entity₂, sentence) → relation type.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7E8E98-774A-A58E-097B-59814A73E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29</a:t>
            </a:fld>
            <a:endParaRPr lang="en-US"/>
          </a:p>
        </p:txBody>
      </p:sp>
      <p:pic>
        <p:nvPicPr>
          <p:cNvPr id="7170" name="Picture 2" descr="Relation extraction. The example is chosen from the MADE corpus, where... |  Download Scientific Diagram">
            <a:extLst>
              <a:ext uri="{FF2B5EF4-FFF2-40B4-BE49-F238E27FC236}">
                <a16:creationId xmlns:a16="http://schemas.microsoft.com/office/drawing/2014/main" id="{BAE716AF-7BB9-2731-E2B9-9B16357AE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947" y="2945466"/>
            <a:ext cx="6223305" cy="2156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41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048673" y="6318327"/>
            <a:ext cx="1757615" cy="254487"/>
            <a:chOff x="0" y="0"/>
            <a:chExt cx="3515229" cy="5089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15233" cy="509016"/>
            </a:xfrm>
            <a:custGeom>
              <a:avLst/>
              <a:gdLst/>
              <a:ahLst/>
              <a:cxnLst/>
              <a:rect l="l" t="t" r="r" b="b"/>
              <a:pathLst>
                <a:path w="3515233" h="509016">
                  <a:moveTo>
                    <a:pt x="0" y="0"/>
                  </a:moveTo>
                  <a:lnTo>
                    <a:pt x="3515233" y="0"/>
                  </a:lnTo>
                  <a:lnTo>
                    <a:pt x="3515233" y="509016"/>
                  </a:lnTo>
                  <a:lnTo>
                    <a:pt x="0" y="509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49"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4953009" y="5827596"/>
            <a:ext cx="1030404" cy="1030404"/>
            <a:chOff x="0" y="0"/>
            <a:chExt cx="2060808" cy="20608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60829" cy="2060829"/>
            </a:xfrm>
            <a:custGeom>
              <a:avLst/>
              <a:gdLst/>
              <a:ahLst/>
              <a:cxnLst/>
              <a:rect l="l" t="t" r="r" b="b"/>
              <a:pathLst>
                <a:path w="2060829" h="2060829">
                  <a:moveTo>
                    <a:pt x="0" y="0"/>
                  </a:moveTo>
                  <a:lnTo>
                    <a:pt x="2060829" y="0"/>
                  </a:lnTo>
                  <a:lnTo>
                    <a:pt x="2060829" y="2060829"/>
                  </a:lnTo>
                  <a:lnTo>
                    <a:pt x="0" y="20608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1" b="1"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755122" y="1268573"/>
            <a:ext cx="5882697" cy="569131"/>
            <a:chOff x="0" y="0"/>
            <a:chExt cx="11765395" cy="113826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765395" cy="1138261"/>
            </a:xfrm>
            <a:custGeom>
              <a:avLst/>
              <a:gdLst/>
              <a:ahLst/>
              <a:cxnLst/>
              <a:rect l="l" t="t" r="r" b="b"/>
              <a:pathLst>
                <a:path w="11765395" h="1138261">
                  <a:moveTo>
                    <a:pt x="0" y="0"/>
                  </a:moveTo>
                  <a:lnTo>
                    <a:pt x="11765395" y="0"/>
                  </a:lnTo>
                  <a:lnTo>
                    <a:pt x="11765395" y="1138261"/>
                  </a:lnTo>
                  <a:lnTo>
                    <a:pt x="0" y="11382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6675"/>
              <a:ext cx="11765395" cy="107158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>
                <a:lnSpc>
                  <a:spcPts val="3456"/>
                </a:lnSpc>
              </a:pPr>
              <a:r>
                <a:rPr lang="en-US" sz="3200" b="1">
                  <a:solidFill>
                    <a:srgbClr val="032044"/>
                  </a:solidFill>
                  <a:latin typeface="Aptos Bold"/>
                  <a:ea typeface="Aptos Bold"/>
                  <a:cs typeface="Aptos Bold"/>
                  <a:sym typeface="Aptos Bold"/>
                </a:rPr>
                <a:t>USAA Student Success Center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816082" y="2036445"/>
            <a:ext cx="5760777" cy="3314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75"/>
              </a:lnSpc>
            </a:pPr>
            <a:r>
              <a:rPr lang="en-US" sz="1866">
                <a:solidFill>
                  <a:srgbClr val="0B2340"/>
                </a:solidFill>
                <a:latin typeface="Aptos"/>
                <a:ea typeface="Aptos"/>
                <a:cs typeface="Aptos"/>
                <a:sym typeface="Aptos"/>
              </a:rPr>
              <a:t>The USAA Student Success Center (USAA SSC) serves as the hub for all student engagement and academic and career-development activities in the College of AI, Cyber and Computing:</a:t>
            </a:r>
          </a:p>
          <a:p>
            <a:pPr marL="604973" lvl="1" indent="-302486">
              <a:lnSpc>
                <a:spcPts val="2575"/>
              </a:lnSpc>
              <a:buFont typeface="Arial"/>
              <a:buChar char="•"/>
            </a:pPr>
            <a:r>
              <a:rPr lang="en-US" sz="1866">
                <a:solidFill>
                  <a:srgbClr val="0B2340"/>
                </a:solidFill>
                <a:latin typeface="Aptos"/>
                <a:ea typeface="Aptos"/>
                <a:cs typeface="Aptos"/>
                <a:sym typeface="Aptos"/>
              </a:rPr>
              <a:t>Academic and career readiness workshops</a:t>
            </a:r>
          </a:p>
          <a:p>
            <a:pPr marL="604973" lvl="1" indent="-302486">
              <a:lnSpc>
                <a:spcPts val="2575"/>
              </a:lnSpc>
              <a:buFont typeface="Arial"/>
              <a:buChar char="•"/>
            </a:pPr>
            <a:r>
              <a:rPr lang="en-US" sz="1866">
                <a:solidFill>
                  <a:srgbClr val="0B2340"/>
                </a:solidFill>
                <a:latin typeface="Aptos"/>
                <a:ea typeface="Aptos"/>
                <a:cs typeface="Aptos"/>
                <a:sym typeface="Aptos"/>
              </a:rPr>
              <a:t>Experiential learning and industry partnerships</a:t>
            </a:r>
          </a:p>
          <a:p>
            <a:pPr marL="604973" lvl="1" indent="-302486">
              <a:lnSpc>
                <a:spcPts val="2575"/>
              </a:lnSpc>
              <a:buFont typeface="Arial"/>
              <a:buChar char="•"/>
            </a:pPr>
            <a:r>
              <a:rPr lang="en-US" sz="1866">
                <a:solidFill>
                  <a:srgbClr val="0B2340"/>
                </a:solidFill>
                <a:latin typeface="Aptos"/>
                <a:ea typeface="Aptos"/>
                <a:cs typeface="Aptos"/>
                <a:sym typeface="Aptos"/>
              </a:rPr>
              <a:t>Mentoring and coaching</a:t>
            </a:r>
          </a:p>
          <a:p>
            <a:pPr marL="604973" lvl="1" indent="-302486">
              <a:lnSpc>
                <a:spcPts val="2575"/>
              </a:lnSpc>
              <a:buFont typeface="Arial"/>
              <a:buChar char="•"/>
            </a:pPr>
            <a:r>
              <a:rPr lang="en-US" sz="1866">
                <a:solidFill>
                  <a:srgbClr val="0B2340"/>
                </a:solidFill>
                <a:latin typeface="Aptos"/>
                <a:ea typeface="Aptos"/>
                <a:cs typeface="Aptos"/>
                <a:sym typeface="Aptos"/>
              </a:rPr>
              <a:t>Community building </a:t>
            </a:r>
          </a:p>
          <a:p>
            <a:pPr marL="604973" lvl="1" indent="-302486">
              <a:lnSpc>
                <a:spcPts val="2575"/>
              </a:lnSpc>
            </a:pPr>
            <a:r>
              <a:rPr lang="en-US" sz="1866" i="1">
                <a:solidFill>
                  <a:srgbClr val="0B2340"/>
                </a:solidFill>
                <a:latin typeface="Aptos Italics"/>
                <a:ea typeface="Aptos Italics"/>
                <a:cs typeface="Aptos Italics"/>
                <a:sym typeface="Aptos Italics"/>
              </a:rPr>
              <a:t>Opening soon in San Pedro II in Spring 2026</a:t>
            </a:r>
          </a:p>
          <a:p>
            <a:pPr marL="604973" lvl="1" indent="-302486">
              <a:lnSpc>
                <a:spcPts val="2575"/>
              </a:lnSpc>
            </a:pPr>
            <a:endParaRPr lang="en-US" sz="1866" i="1">
              <a:solidFill>
                <a:srgbClr val="0B2340"/>
              </a:solidFill>
              <a:latin typeface="Aptos Italics"/>
              <a:ea typeface="Aptos Italics"/>
              <a:cs typeface="Aptos Italics"/>
              <a:sym typeface="Aptos Italics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5877398" y="1871129"/>
            <a:ext cx="4857777" cy="33867"/>
            <a:chOff x="0" y="0"/>
            <a:chExt cx="9715555" cy="67733"/>
          </a:xfrm>
        </p:grpSpPr>
        <p:sp>
          <p:nvSpPr>
            <p:cNvPr id="11" name="Freeform 11"/>
            <p:cNvSpPr/>
            <p:nvPr/>
          </p:nvSpPr>
          <p:spPr>
            <a:xfrm>
              <a:off x="33909" y="0"/>
              <a:ext cx="9647809" cy="67691"/>
            </a:xfrm>
            <a:custGeom>
              <a:avLst/>
              <a:gdLst/>
              <a:ahLst/>
              <a:cxnLst/>
              <a:rect l="l" t="t" r="r" b="b"/>
              <a:pathLst>
                <a:path w="9647809" h="67691">
                  <a:moveTo>
                    <a:pt x="0" y="0"/>
                  </a:moveTo>
                  <a:lnTo>
                    <a:pt x="9647809" y="0"/>
                  </a:lnTo>
                  <a:lnTo>
                    <a:pt x="9647809" y="67691"/>
                  </a:lnTo>
                  <a:lnTo>
                    <a:pt x="0" y="67691"/>
                  </a:lnTo>
                  <a:close/>
                </a:path>
              </a:pathLst>
            </a:custGeom>
            <a:solidFill>
              <a:srgbClr val="032044"/>
            </a:solid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0" y="2335213"/>
            <a:ext cx="4961095" cy="4521375"/>
            <a:chOff x="0" y="0"/>
            <a:chExt cx="9922189" cy="9042749"/>
          </a:xfrm>
        </p:grpSpPr>
        <p:sp>
          <p:nvSpPr>
            <p:cNvPr id="13" name="Freeform 13" descr="A group of people posing for a photo  AI-generated content may be incorrect."/>
            <p:cNvSpPr/>
            <p:nvPr/>
          </p:nvSpPr>
          <p:spPr>
            <a:xfrm>
              <a:off x="0" y="0"/>
              <a:ext cx="9922129" cy="9042781"/>
            </a:xfrm>
            <a:custGeom>
              <a:avLst/>
              <a:gdLst/>
              <a:ahLst/>
              <a:cxnLst/>
              <a:rect l="l" t="t" r="r" b="b"/>
              <a:pathLst>
                <a:path w="9922129" h="9042781">
                  <a:moveTo>
                    <a:pt x="0" y="0"/>
                  </a:moveTo>
                  <a:lnTo>
                    <a:pt x="9922129" y="0"/>
                  </a:lnTo>
                  <a:lnTo>
                    <a:pt x="9922129" y="9042781"/>
                  </a:lnTo>
                  <a:lnTo>
                    <a:pt x="0" y="90427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7596" t="-24681" r="-9115" b="-67410"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" y="0"/>
            <a:ext cx="4961347" cy="4075429"/>
            <a:chOff x="0" y="0"/>
            <a:chExt cx="9922693" cy="8150859"/>
          </a:xfrm>
        </p:grpSpPr>
        <p:sp>
          <p:nvSpPr>
            <p:cNvPr id="15" name="Freeform 15" descr="A group of people sitting at a table with laptops  AI-generated content may be incorrect."/>
            <p:cNvSpPr/>
            <p:nvPr/>
          </p:nvSpPr>
          <p:spPr>
            <a:xfrm>
              <a:off x="0" y="0"/>
              <a:ext cx="9922637" cy="8150860"/>
            </a:xfrm>
            <a:custGeom>
              <a:avLst/>
              <a:gdLst/>
              <a:ahLst/>
              <a:cxnLst/>
              <a:rect l="l" t="t" r="r" b="b"/>
              <a:pathLst>
                <a:path w="9922637" h="8150860">
                  <a:moveTo>
                    <a:pt x="0" y="0"/>
                  </a:moveTo>
                  <a:lnTo>
                    <a:pt x="9922637" y="0"/>
                  </a:lnTo>
                  <a:lnTo>
                    <a:pt x="9922637" y="8150860"/>
                  </a:lnTo>
                  <a:lnTo>
                    <a:pt x="0" y="81508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1593" t="-13201" r="-27852" b="-26"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E9FC665-58A5-60C8-6AF4-4C1B6079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8EE70-D450-93A7-DA40-8C5589F8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Answering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9D818-09CC-081B-D244-599508B47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894" y="1847850"/>
            <a:ext cx="5688106" cy="4351338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What is Question Answering?</a:t>
            </a:r>
          </a:p>
          <a:p>
            <a:pPr lvl="1"/>
            <a:r>
              <a:rPr lang="en-US" dirty="0"/>
              <a:t>Question answering systems take a user question and return the correct answer.</a:t>
            </a:r>
            <a:br>
              <a:rPr lang="en-US" dirty="0"/>
            </a:br>
            <a:r>
              <a:rPr lang="en-US" dirty="0"/>
              <a:t>QA can work with a passage of text (closed-book) or without one (open-book).</a:t>
            </a:r>
          </a:p>
          <a:p>
            <a:r>
              <a:rPr lang="en-US" b="1" dirty="0"/>
              <a:t>Examples:</a:t>
            </a:r>
            <a:endParaRPr lang="en-US" dirty="0"/>
          </a:p>
          <a:p>
            <a:pPr lvl="1"/>
            <a:r>
              <a:rPr lang="en-US" dirty="0"/>
              <a:t>Given a paragraph about San Antonio, answer: “When was the River Walk built?”</a:t>
            </a:r>
          </a:p>
          <a:p>
            <a:pPr lvl="1"/>
            <a:r>
              <a:rPr lang="en-US" dirty="0"/>
              <a:t>Ask a model: “What time does VIA bus route 44 run on weekends?”</a:t>
            </a:r>
          </a:p>
          <a:p>
            <a:pPr lvl="1"/>
            <a:r>
              <a:rPr lang="en-US" dirty="0"/>
              <a:t>Answer questions from product manuals or policy documents</a:t>
            </a:r>
          </a:p>
          <a:p>
            <a:pPr lvl="1"/>
            <a:r>
              <a:rPr lang="en-US" dirty="0"/>
              <a:t>Chat-style assistants that answer follow-up questions</a:t>
            </a:r>
          </a:p>
          <a:p>
            <a:r>
              <a:rPr lang="en-US" b="1" dirty="0"/>
              <a:t>Key Idea:</a:t>
            </a:r>
          </a:p>
          <a:p>
            <a:pPr lvl="1"/>
            <a:r>
              <a:rPr lang="en-US" dirty="0"/>
              <a:t>Map a question → the best answer, sometimes using context.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3075A0-1390-F523-B367-7D7AEA8B5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8E1642C-1B61-6340-74C5-85FD51785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337" y="2879303"/>
            <a:ext cx="5997063" cy="302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40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2741F-07ED-6E96-2344-FE1A2F3FB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3A9C0-99E4-FB6D-31B9-31841C9C8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85329" cy="435133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What is Summarization?</a:t>
            </a:r>
          </a:p>
          <a:p>
            <a:pPr lvl="1"/>
            <a:r>
              <a:rPr lang="en-US" dirty="0"/>
              <a:t>Summarization creates a shorter version of text while keeping key meaning.</a:t>
            </a:r>
            <a:br>
              <a:rPr lang="en-US" dirty="0"/>
            </a:br>
            <a:r>
              <a:rPr lang="en-US" dirty="0"/>
              <a:t>It can be extractive (selecting important sentences) or abstractive (generating new text).</a:t>
            </a:r>
          </a:p>
          <a:p>
            <a:r>
              <a:rPr lang="en-US" b="1" dirty="0"/>
              <a:t>Examples:</a:t>
            </a:r>
            <a:endParaRPr lang="en-US" dirty="0"/>
          </a:p>
          <a:p>
            <a:pPr lvl="1"/>
            <a:r>
              <a:rPr lang="en-US" dirty="0"/>
              <a:t>Summarizing long policy documents</a:t>
            </a:r>
          </a:p>
          <a:p>
            <a:pPr lvl="1"/>
            <a:r>
              <a:rPr lang="en-US" dirty="0"/>
              <a:t>Shortening meeting notes</a:t>
            </a:r>
          </a:p>
          <a:p>
            <a:pPr lvl="1"/>
            <a:r>
              <a:rPr lang="en-US" dirty="0"/>
              <a:t>Producing a brief version of a news article</a:t>
            </a:r>
          </a:p>
          <a:p>
            <a:pPr lvl="1"/>
            <a:r>
              <a:rPr lang="en-US" dirty="0"/>
              <a:t>Turning a multi-paragraph email into a quick overview</a:t>
            </a:r>
          </a:p>
          <a:p>
            <a:r>
              <a:rPr lang="en-US" b="1" dirty="0"/>
              <a:t>Key Idea:</a:t>
            </a:r>
          </a:p>
          <a:p>
            <a:pPr lvl="1"/>
            <a:r>
              <a:rPr lang="en-US" dirty="0"/>
              <a:t>Map long text → concise summary.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EA882-9FA8-B289-8002-D76E5BCD5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31</a:t>
            </a:fld>
            <a:endParaRPr lang="en-US"/>
          </a:p>
        </p:txBody>
      </p:sp>
      <p:pic>
        <p:nvPicPr>
          <p:cNvPr id="9218" name="Picture 2" descr="Gmail's AI summaries now appear automatically | The Verge">
            <a:extLst>
              <a:ext uri="{FF2B5EF4-FFF2-40B4-BE49-F238E27FC236}">
                <a16:creationId xmlns:a16="http://schemas.microsoft.com/office/drawing/2014/main" id="{98EA727D-61BD-A905-5AEF-CCF9F2A2C8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6562"/>
          <a:stretch>
            <a:fillRect/>
          </a:stretch>
        </p:blipFill>
        <p:spPr bwMode="auto">
          <a:xfrm>
            <a:off x="6723529" y="1387756"/>
            <a:ext cx="4952335" cy="478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964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0E782-5598-B62A-C653-B0E5C97A1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A3EEEF-3CEA-A93E-681F-20336BC288FA}"/>
              </a:ext>
            </a:extLst>
          </p:cNvPr>
          <p:cNvSpPr txBox="1"/>
          <p:nvPr/>
        </p:nvSpPr>
        <p:spPr>
          <a:xfrm>
            <a:off x="765378" y="2696001"/>
            <a:ext cx="10661252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/>
              <a:t>Workbook 2</a:t>
            </a:r>
            <a:r>
              <a:rPr lang="en-US" sz="5400" dirty="0"/>
              <a:t>: Basic Prompt Structure</a:t>
            </a:r>
          </a:p>
          <a:p>
            <a:pPr algn="ctr"/>
            <a:r>
              <a:rPr lang="en-US" sz="2800" i="1" dirty="0"/>
              <a:t>And NLP Tasks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818B6D-1E73-CFA2-73DE-B56412A06DA8}"/>
              </a:ext>
            </a:extLst>
          </p:cNvPr>
          <p:cNvSpPr txBox="1"/>
          <p:nvPr/>
        </p:nvSpPr>
        <p:spPr>
          <a:xfrm>
            <a:off x="2908300" y="47810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02_Basic_Prompt_Structure.ipynb</a:t>
            </a:r>
          </a:p>
        </p:txBody>
      </p:sp>
    </p:spTree>
    <p:extLst>
      <p:ext uri="{BB962C8B-B14F-4D97-AF65-F5344CB8AC3E}">
        <p14:creationId xmlns:p14="http://schemas.microsoft.com/office/powerpoint/2010/main" val="38653931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DB838-9C2A-A032-2FFE-8DCBB5FF0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Prompting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FE99F-8F86-06F9-F90C-560B03467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Why These Frameworks Matter</a:t>
            </a:r>
          </a:p>
          <a:p>
            <a:pPr lvl="1"/>
            <a:r>
              <a:rPr lang="en-US" dirty="0"/>
              <a:t>Different prompt structures help the model understand the task and produce reliable outputs. These methods have been published and consistently shown to work across many domains.</a:t>
            </a:r>
          </a:p>
          <a:p>
            <a:r>
              <a:rPr lang="en-US" b="1" dirty="0"/>
              <a:t>Zero Shot Prompting</a:t>
            </a:r>
          </a:p>
          <a:p>
            <a:pPr lvl="1"/>
            <a:r>
              <a:rPr lang="en-US" dirty="0"/>
              <a:t>Ask the model to perform a task with only an instruction.</a:t>
            </a:r>
            <a:br>
              <a:rPr lang="en-US" dirty="0"/>
            </a:br>
            <a:r>
              <a:rPr lang="en-US" dirty="0"/>
              <a:t>Good for simple or well-learned tasks. &lt;= what we have done in in previous workbook</a:t>
            </a:r>
          </a:p>
          <a:p>
            <a:r>
              <a:rPr lang="en-US" b="1" dirty="0"/>
              <a:t>Few Shot Prompting</a:t>
            </a:r>
          </a:p>
          <a:p>
            <a:pPr lvl="1"/>
            <a:r>
              <a:rPr lang="en-US" dirty="0"/>
              <a:t>Provide a few input and output examples before the real query.</a:t>
            </a:r>
            <a:br>
              <a:rPr lang="en-US" dirty="0"/>
            </a:br>
            <a:r>
              <a:rPr lang="en-US" dirty="0"/>
              <a:t>Helps the model learn the pattern you want.</a:t>
            </a:r>
          </a:p>
          <a:p>
            <a:r>
              <a:rPr lang="en-US" b="1" dirty="0"/>
              <a:t>Chain of Thought Prompting</a:t>
            </a:r>
          </a:p>
          <a:p>
            <a:pPr lvl="1"/>
            <a:r>
              <a:rPr lang="en-US" dirty="0"/>
              <a:t>Ask the model to show its reasoning steps.</a:t>
            </a:r>
            <a:br>
              <a:rPr lang="en-US" dirty="0"/>
            </a:br>
            <a:r>
              <a:rPr lang="en-US" dirty="0"/>
              <a:t>Useful for tasks that need multi-step thinking or planning.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63CE3-A8CB-3C1E-DBB5-BE3091CA2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634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6623B-E64C-B452-685B-5414DDFB5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Few-shot (In-Context Learning) Prompting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2787E-5D8C-4386-6349-853E929F7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r>
              <a:rPr lang="en-US" dirty="0"/>
              <a:t>User describes a natural language prefix</a:t>
            </a:r>
          </a:p>
          <a:p>
            <a:pPr lvl="1"/>
            <a:r>
              <a:rPr lang="en-US" dirty="0"/>
              <a:t>i.e., Describe the task</a:t>
            </a:r>
          </a:p>
          <a:p>
            <a:r>
              <a:rPr lang="en-US" dirty="0"/>
              <a:t>LM gives the completion</a:t>
            </a:r>
          </a:p>
          <a:p>
            <a:pPr lvl="1"/>
            <a:r>
              <a:rPr lang="en-US" dirty="0"/>
              <a:t>One or more tokens</a:t>
            </a:r>
          </a:p>
          <a:p>
            <a:pPr lvl="1"/>
            <a:r>
              <a:rPr lang="en-US" dirty="0"/>
              <a:t>We can constrain the tokens to a given set (e.g., {positive, negative} )</a:t>
            </a:r>
          </a:p>
          <a:p>
            <a:r>
              <a:rPr lang="en-US" dirty="0"/>
              <a:t>The same LM can handle multiple tasks</a:t>
            </a:r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593AB84F-EA72-0AF2-DEC4-998B89A22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55" y="2161310"/>
            <a:ext cx="5106794" cy="318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63EF3-817E-660A-C47C-E1C1D14A4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AFC6C-194C-624F-9C75-771C32A5F75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1391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5D0EF-E4A2-F17D-1782-8410BCBFB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In-Context Learning: Text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DC3E6-CC35-EE5A-AA30-2AB6118E8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Predict type of customer service request type.</a:t>
            </a:r>
          </a:p>
          <a:p>
            <a:pPr lvl="1"/>
            <a:r>
              <a:rPr lang="en-US" dirty="0"/>
              <a:t>E.g., tech issue, billing issue, …</a:t>
            </a:r>
          </a:p>
          <a:p>
            <a:r>
              <a:rPr lang="en-US" dirty="0"/>
              <a:t>Predict quality of a sales transcript.</a:t>
            </a:r>
          </a:p>
          <a:p>
            <a:pPr lvl="1"/>
            <a:r>
              <a:rPr lang="en-US" dirty="0"/>
              <a:t>Good vs. bad</a:t>
            </a:r>
          </a:p>
          <a:p>
            <a:r>
              <a:rPr lang="en-US" dirty="0"/>
              <a:t>Predict sentiment of customer reviews about a product</a:t>
            </a:r>
          </a:p>
          <a:p>
            <a:pPr lvl="1"/>
            <a:r>
              <a:rPr lang="en-US" dirty="0"/>
              <a:t>Positive, negative, neutral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329058-0B5C-9517-04AF-C847701DDC22}"/>
              </a:ext>
            </a:extLst>
          </p:cNvPr>
          <p:cNvSpPr txBox="1">
            <a:spLocks/>
          </p:cNvSpPr>
          <p:nvPr/>
        </p:nvSpPr>
        <p:spPr>
          <a:xfrm>
            <a:off x="6100618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3-5 examples usually provides a substantial boost in performance</a:t>
            </a:r>
          </a:p>
          <a:p>
            <a:r>
              <a:rPr lang="en-US" dirty="0"/>
              <a:t>Example Input to LM: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Predict the sentiment of the product review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</a:rPr>
              <a:t>The </a:t>
            </a:r>
            <a:r>
              <a:rPr lang="en-US" sz="2000" b="1" dirty="0" err="1">
                <a:solidFill>
                  <a:srgbClr val="0070C0"/>
                </a:solidFill>
              </a:rPr>
              <a:t>iphone</a:t>
            </a:r>
            <a:r>
              <a:rPr lang="en-US" sz="2000" b="1" dirty="0">
                <a:solidFill>
                  <a:srgbClr val="0070C0"/>
                </a:solidFill>
              </a:rPr>
              <a:t> sucks!!! </a:t>
            </a:r>
            <a:r>
              <a:rPr lang="en-US" sz="2000" dirty="0"/>
              <a:t>=&gt; </a:t>
            </a:r>
            <a:r>
              <a:rPr lang="en-US" sz="2000" b="1" dirty="0">
                <a:solidFill>
                  <a:srgbClr val="00B050"/>
                </a:solidFill>
              </a:rPr>
              <a:t>negative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</a:rPr>
              <a:t>Apple makes the best phone! </a:t>
            </a:r>
            <a:r>
              <a:rPr lang="en-US" sz="2000" dirty="0"/>
              <a:t>=&gt; </a:t>
            </a:r>
            <a:r>
              <a:rPr lang="en-US" sz="2000" b="1" dirty="0">
                <a:solidFill>
                  <a:srgbClr val="00B050"/>
                </a:solidFill>
              </a:rPr>
              <a:t>positive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</a:rPr>
              <a:t>Yep. That is an </a:t>
            </a:r>
            <a:r>
              <a:rPr lang="en-US" sz="2000" b="1" dirty="0" err="1">
                <a:solidFill>
                  <a:srgbClr val="0070C0"/>
                </a:solidFill>
              </a:rPr>
              <a:t>iphone</a:t>
            </a:r>
            <a:r>
              <a:rPr lang="en-US" sz="2000" b="1" dirty="0">
                <a:solidFill>
                  <a:srgbClr val="0070C0"/>
                </a:solidFill>
              </a:rPr>
              <a:t>. </a:t>
            </a:r>
            <a:r>
              <a:rPr lang="en-US" sz="2000" dirty="0"/>
              <a:t>=&gt; </a:t>
            </a:r>
            <a:r>
              <a:rPr lang="en-US" sz="2000" b="1" dirty="0">
                <a:solidFill>
                  <a:srgbClr val="00B050"/>
                </a:solidFill>
              </a:rPr>
              <a:t>neutral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I HATE THIS IPHONE!!! </a:t>
            </a:r>
            <a:r>
              <a:rPr lang="en-US" sz="2000" dirty="0"/>
              <a:t>=&gt;</a:t>
            </a:r>
          </a:p>
          <a:p>
            <a:pPr marL="0" indent="0">
              <a:buNone/>
            </a:pPr>
            <a:endParaRPr lang="en-US" sz="2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B6A154-2619-D94A-5B08-89E76955E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AFC6C-194C-624F-9C75-771C32A5F75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5586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5D0EF-E4A2-F17D-1782-8410BCBFB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In-Context Learning: Named Entity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DC3E6-CC35-EE5A-AA30-2AB6118E8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Extract all mentions of a specific product types in text</a:t>
            </a:r>
          </a:p>
          <a:p>
            <a:pPr lvl="1"/>
            <a:r>
              <a:rPr lang="en-US" dirty="0"/>
              <a:t>E.g., how many times do people discuss watches? </a:t>
            </a:r>
          </a:p>
          <a:p>
            <a:r>
              <a:rPr lang="en-US" dirty="0"/>
              <a:t>Extract all drug mentions</a:t>
            </a:r>
          </a:p>
          <a:p>
            <a:pPr lvl="1"/>
            <a:r>
              <a:rPr lang="en-US" dirty="0"/>
              <a:t>How many times do people discuss NSAIDs?</a:t>
            </a:r>
          </a:p>
          <a:p>
            <a:r>
              <a:rPr lang="en-US" dirty="0"/>
              <a:t>Extract all mentions of companies in a specific field.</a:t>
            </a:r>
          </a:p>
          <a:p>
            <a:pPr lvl="1"/>
            <a:r>
              <a:rPr lang="en-US" dirty="0"/>
              <a:t>How often do people discuss paper companies?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329058-0B5C-9517-04AF-C847701DDC22}"/>
              </a:ext>
            </a:extLst>
          </p:cNvPr>
          <p:cNvSpPr txBox="1">
            <a:spLocks/>
          </p:cNvSpPr>
          <p:nvPr/>
        </p:nvSpPr>
        <p:spPr>
          <a:xfrm>
            <a:off x="6100617" y="1825625"/>
            <a:ext cx="59158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Example Input to LM: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Extract all phone and company named entities from the following examples:</a:t>
            </a:r>
          </a:p>
          <a:p>
            <a:pPr marL="0" indent="0">
              <a:buNone/>
            </a:pPr>
            <a:r>
              <a:rPr lang="en-US" sz="2000" b="1" dirty="0"/>
              <a:t>Apple sucks, the iPhone is much worse than the Samsung Galaxy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</a:rPr>
              <a:t>phones </a:t>
            </a:r>
            <a:r>
              <a:rPr lang="en-US" sz="2000" dirty="0"/>
              <a:t>=&gt;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b="1" dirty="0">
                <a:solidFill>
                  <a:srgbClr val="00B050"/>
                </a:solidFill>
              </a:rPr>
              <a:t>iPhone</a:t>
            </a:r>
            <a:r>
              <a:rPr lang="en-US" sz="2000" b="1" dirty="0"/>
              <a:t>,</a:t>
            </a:r>
            <a:r>
              <a:rPr lang="en-US" sz="2000" b="1" dirty="0">
                <a:solidFill>
                  <a:srgbClr val="00B050"/>
                </a:solidFill>
              </a:rPr>
              <a:t> Samsung Galaxy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</a:rPr>
              <a:t>companies </a:t>
            </a:r>
            <a:r>
              <a:rPr lang="en-US" sz="2000" dirty="0"/>
              <a:t>=&gt;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b="1" dirty="0">
                <a:solidFill>
                  <a:srgbClr val="00B050"/>
                </a:solidFill>
              </a:rPr>
              <a:t>Apple</a:t>
            </a:r>
            <a:r>
              <a:rPr lang="en-US" sz="2000" b="1" dirty="0"/>
              <a:t>,</a:t>
            </a:r>
            <a:r>
              <a:rPr lang="en-US" sz="2000" b="1" dirty="0">
                <a:solidFill>
                  <a:srgbClr val="00B050"/>
                </a:solidFill>
              </a:rPr>
              <a:t> Samsung</a:t>
            </a:r>
          </a:p>
          <a:p>
            <a:pPr marL="0" indent="0">
              <a:buNone/>
            </a:pPr>
            <a:r>
              <a:rPr lang="en-US" sz="2000" b="1" dirty="0"/>
              <a:t>The Nokia G310 5G is awesome!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</a:rPr>
              <a:t>phones </a:t>
            </a:r>
            <a:r>
              <a:rPr lang="en-US" sz="2000" dirty="0"/>
              <a:t>=&gt;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b="1" dirty="0">
                <a:solidFill>
                  <a:srgbClr val="00B050"/>
                </a:solidFill>
              </a:rPr>
              <a:t>Nokia G310 5G 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</a:rPr>
              <a:t>companies </a:t>
            </a:r>
            <a:r>
              <a:rPr lang="en-US" sz="2000" dirty="0"/>
              <a:t>=&gt;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b="1" dirty="0">
                <a:solidFill>
                  <a:srgbClr val="00B050"/>
                </a:solidFill>
              </a:rPr>
              <a:t>Nokia</a:t>
            </a:r>
          </a:p>
          <a:p>
            <a:pPr marL="0" indent="0">
              <a:buNone/>
            </a:pPr>
            <a:r>
              <a:rPr lang="en-US" sz="2000" b="1" dirty="0"/>
              <a:t>I really like what Google has done with the pixel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phones</a:t>
            </a:r>
            <a:r>
              <a:rPr lang="en-US" sz="2000" dirty="0"/>
              <a:t> =&gt;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CF00EF-6CAD-94FC-B524-AC1568944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AFC6C-194C-624F-9C75-771C32A5F75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2587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5D0EF-E4A2-F17D-1782-8410BCBFB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In-Context Learning: Summarization and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DC3E6-CC35-EE5A-AA30-2AB6118E8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Create laymen summarizations of technical work</a:t>
            </a:r>
          </a:p>
          <a:p>
            <a:pPr lvl="1"/>
            <a:r>
              <a:rPr lang="en-US" dirty="0"/>
              <a:t>Transform research articles in into a news article style</a:t>
            </a:r>
          </a:p>
          <a:p>
            <a:r>
              <a:rPr lang="en-US" dirty="0"/>
              <a:t>Transform the sentiment from negative to positive</a:t>
            </a:r>
          </a:p>
          <a:p>
            <a:pPr lvl="1"/>
            <a:r>
              <a:rPr lang="en-US" dirty="0"/>
              <a:t>Make an email sound positive.</a:t>
            </a:r>
          </a:p>
          <a:p>
            <a:r>
              <a:rPr lang="en-US" dirty="0"/>
              <a:t>Generate questions about a specific topic.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329058-0B5C-9517-04AF-C847701DDC22}"/>
              </a:ext>
            </a:extLst>
          </p:cNvPr>
          <p:cNvSpPr txBox="1">
            <a:spLocks/>
          </p:cNvSpPr>
          <p:nvPr/>
        </p:nvSpPr>
        <p:spPr>
          <a:xfrm>
            <a:off x="6100617" y="1825625"/>
            <a:ext cx="59158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Example Input to LM: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Make the following sentences more positive without changing the meaning.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</a:rPr>
              <a:t>You are FIRED because you suck </a:t>
            </a:r>
            <a:r>
              <a:rPr lang="en-US" sz="2000" dirty="0"/>
              <a:t>=&gt;</a:t>
            </a:r>
            <a:r>
              <a:rPr lang="en-US" sz="2000" b="1" dirty="0">
                <a:solidFill>
                  <a:srgbClr val="00B050"/>
                </a:solidFill>
              </a:rPr>
              <a:t> I'm so sorry, you are great, but you are fired.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</a:rPr>
              <a:t>Anthony is the worst person EVER </a:t>
            </a:r>
            <a:r>
              <a:rPr lang="en-US" sz="2000" dirty="0"/>
              <a:t>=&gt;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00B050"/>
                </a:solidFill>
              </a:rPr>
              <a:t>Hahaha. Anthony the worst person ever.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That is SO WRONG, you are not smart </a:t>
            </a:r>
            <a:r>
              <a:rPr lang="en-US" sz="2000" dirty="0"/>
              <a:t>=&gt; 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D3D1C1-1EB6-FB50-F468-EA0A3FB2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AFC6C-194C-624F-9C75-771C32A5F75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8011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5D0EF-E4A2-F17D-1782-8410BCBFB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In-Context Learning: Relation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DC3E6-CC35-EE5A-AA30-2AB6118E8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Determine who works for which company in a sentence.</a:t>
            </a:r>
          </a:p>
          <a:p>
            <a:r>
              <a:rPr lang="en-US" dirty="0"/>
              <a:t>Identify which person founded which organization.</a:t>
            </a:r>
          </a:p>
          <a:p>
            <a:r>
              <a:rPr lang="en-US" dirty="0"/>
              <a:t>Detect which drug treats which condition in medical text.</a:t>
            </a:r>
          </a:p>
          <a:p>
            <a:r>
              <a:rPr lang="en-US" dirty="0"/>
              <a:t>Identify which drug causes which adverse reaction.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329058-0B5C-9517-04AF-C847701DDC22}"/>
              </a:ext>
            </a:extLst>
          </p:cNvPr>
          <p:cNvSpPr txBox="1">
            <a:spLocks/>
          </p:cNvSpPr>
          <p:nvPr/>
        </p:nvSpPr>
        <p:spPr>
          <a:xfrm>
            <a:off x="6100617" y="1825625"/>
            <a:ext cx="59158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Example Input to LM: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Extract all “</a:t>
            </a:r>
            <a:r>
              <a:rPr lang="en-US" sz="2000" dirty="0" err="1"/>
              <a:t>works_at</a:t>
            </a:r>
            <a:r>
              <a:rPr lang="en-US" sz="2000" dirty="0"/>
              <a:t>” relationships between a person and company.</a:t>
            </a:r>
          </a:p>
          <a:p>
            <a:pPr marL="0" indent="0">
              <a:buNone/>
            </a:pPr>
            <a:r>
              <a:rPr lang="en-US" sz="2000" b="1" dirty="0"/>
              <a:t>John works at UTSA, but Jane works at USAA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rgbClr val="0070C0"/>
                </a:solidFill>
              </a:rPr>
              <a:t>works_at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=&gt;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b="1" dirty="0">
                <a:solidFill>
                  <a:srgbClr val="00B050"/>
                </a:solidFill>
              </a:rPr>
              <a:t>(John, UTSA), (Jane, USAA)</a:t>
            </a:r>
          </a:p>
          <a:p>
            <a:pPr marL="0" indent="0">
              <a:buNone/>
            </a:pPr>
            <a:r>
              <a:rPr lang="en-US" sz="2000" b="1" dirty="0"/>
              <a:t>Nicole and Sam work at UTSA and Google, respectively.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rgbClr val="0070C0"/>
                </a:solidFill>
              </a:rPr>
              <a:t>works_at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=&gt;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b="1" dirty="0">
                <a:solidFill>
                  <a:srgbClr val="00B050"/>
                </a:solidFill>
              </a:rPr>
              <a:t>(Nicole, UTSA), (Sam, Google)</a:t>
            </a:r>
          </a:p>
          <a:p>
            <a:pPr marL="0" indent="0">
              <a:buNone/>
            </a:pPr>
            <a:r>
              <a:rPr lang="en-US" sz="2000" b="1" dirty="0"/>
              <a:t>Robert was fired from UTSA, but Karen was not.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rgbClr val="0070C0"/>
                </a:solidFill>
              </a:rPr>
              <a:t>works_at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=&gt;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b="1" dirty="0">
                <a:solidFill>
                  <a:srgbClr val="00B050"/>
                </a:solidFill>
              </a:rPr>
              <a:t>(Karen, UTSA) </a:t>
            </a:r>
          </a:p>
          <a:p>
            <a:pPr marL="0" indent="0">
              <a:buNone/>
            </a:pPr>
            <a:r>
              <a:rPr lang="en-US" sz="2000" b="1" dirty="0"/>
              <a:t>Gabriela works at UTSA, but Anthony does not work at UTSA.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</a:rPr>
              <a:t>works_at</a:t>
            </a:r>
            <a:r>
              <a:rPr lang="en-US" sz="2000" dirty="0"/>
              <a:t> =&gt;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8C15C1-EEF2-F478-61FF-247ACDDF3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AFC6C-194C-624F-9C75-771C32A5F75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1632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8D6C4-6941-DE06-7324-42AA16D7B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B2FBF-15B5-CFF7-12EF-AF203323F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Chain-of-thought: Text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E51B6-F0CD-604E-F862-B014A2E03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Ask the model to show its intermediate reasoning steps.</a:t>
            </a:r>
          </a:p>
          <a:p>
            <a:r>
              <a:rPr lang="en-US" dirty="0"/>
              <a:t>Helps the model break a problem into smaller parts.</a:t>
            </a:r>
          </a:p>
          <a:p>
            <a:r>
              <a:rPr lang="en-US" dirty="0"/>
              <a:t>Useful for tasks that require multi-step thinking or planning.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AA0A995-6A3B-01CB-276F-35DF46331A79}"/>
              </a:ext>
            </a:extLst>
          </p:cNvPr>
          <p:cNvSpPr txBox="1">
            <a:spLocks/>
          </p:cNvSpPr>
          <p:nvPr/>
        </p:nvSpPr>
        <p:spPr>
          <a:xfrm>
            <a:off x="6100618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3-5 examples usually provides a substantial boost in performance</a:t>
            </a:r>
          </a:p>
          <a:p>
            <a:r>
              <a:rPr lang="en-US" dirty="0"/>
              <a:t>Example Input to LM: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Predict the sentiment of the product review </a:t>
            </a:r>
            <a:r>
              <a:rPr lang="en-US" sz="2000" b="1" dirty="0"/>
              <a:t>Think step-by-step</a:t>
            </a:r>
            <a:r>
              <a:rPr lang="en-US" sz="2000" dirty="0"/>
              <a:t> before returning a response:</a:t>
            </a:r>
            <a:endParaRPr lang="en-US" sz="2000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I HATE THIS IPHONE!!! </a:t>
            </a:r>
            <a:r>
              <a:rPr lang="en-US" sz="2000" dirty="0"/>
              <a:t>=&gt;</a:t>
            </a:r>
          </a:p>
          <a:p>
            <a:pPr marL="0" indent="0">
              <a:buNone/>
            </a:pPr>
            <a:endParaRPr lang="en-US" sz="2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B5E9CA-8C2C-45A6-7347-2F0026CF2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AFC6C-194C-624F-9C75-771C32A5F75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10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5B65C-48EC-3FD7-539B-582FB638C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C6DAFC-2D43-AACD-2FDC-02E454809BDC}"/>
              </a:ext>
            </a:extLst>
          </p:cNvPr>
          <p:cNvSpPr txBox="1"/>
          <p:nvPr/>
        </p:nvSpPr>
        <p:spPr>
          <a:xfrm>
            <a:off x="701827" y="437620"/>
            <a:ext cx="7571303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4000">
                <a:solidFill>
                  <a:srgbClr val="0C2340"/>
                </a:solidFill>
                <a:latin typeface="Arial"/>
                <a:cs typeface="Arial"/>
              </a:rPr>
              <a:t>Institute for Cyber Security </a:t>
            </a:r>
            <a:r>
              <a:rPr lang="en-US" sz="4000">
                <a:solidFill>
                  <a:srgbClr val="0B2340"/>
                </a:solidFill>
                <a:latin typeface="Arial"/>
                <a:cs typeface="Arial"/>
              </a:rPr>
              <a:t>(</a:t>
            </a:r>
            <a:r>
              <a:rPr lang="en-US" sz="4000">
                <a:solidFill>
                  <a:srgbClr val="F05A21"/>
                </a:solidFill>
                <a:latin typeface="Arial"/>
                <a:cs typeface="Arial"/>
              </a:rPr>
              <a:t>ICS</a:t>
            </a:r>
            <a:r>
              <a:rPr lang="en-US" sz="4000">
                <a:solidFill>
                  <a:srgbClr val="0B2340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DF2971-065A-7396-2C4C-DC1EEA4BC472}"/>
              </a:ext>
            </a:extLst>
          </p:cNvPr>
          <p:cNvSpPr txBox="1"/>
          <p:nvPr/>
        </p:nvSpPr>
        <p:spPr>
          <a:xfrm>
            <a:off x="701827" y="1135959"/>
            <a:ext cx="330783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>
                <a:solidFill>
                  <a:srgbClr val="F05921"/>
                </a:solidFill>
                <a:latin typeface="Calibri"/>
                <a:ea typeface="+mn-lt"/>
                <a:cs typeface="+mn-lt"/>
              </a:rPr>
              <a:t>ics.utsa.edu</a:t>
            </a:r>
            <a:r>
              <a:rPr lang="en-US" sz="3200" b="1">
                <a:solidFill>
                  <a:srgbClr val="0B2340"/>
                </a:solidFill>
                <a:latin typeface="Calibri"/>
                <a:ea typeface="+mn-lt"/>
                <a:cs typeface="+mn-lt"/>
              </a:rPr>
              <a:t> </a:t>
            </a:r>
            <a:endParaRPr lang="en-US" sz="3200" b="1">
              <a:ea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9B7731-81E4-1D97-3C58-FE000AD9DC5C}"/>
              </a:ext>
            </a:extLst>
          </p:cNvPr>
          <p:cNvSpPr txBox="1"/>
          <p:nvPr/>
        </p:nvSpPr>
        <p:spPr>
          <a:xfrm>
            <a:off x="701827" y="1673499"/>
            <a:ext cx="3760092" cy="42473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rgbClr val="002060"/>
                </a:solidFill>
                <a:latin typeface="Arial"/>
                <a:ea typeface="+mn-lt"/>
                <a:cs typeface="+mn-lt"/>
              </a:rPr>
              <a:t>The Institute for Cyber Security (ICS) conducts basic and applied research in partnership with academia, government, and industry.</a:t>
            </a:r>
          </a:p>
          <a:p>
            <a:endParaRPr lang="en-US">
              <a:solidFill>
                <a:srgbClr val="002060"/>
              </a:solidFill>
              <a:latin typeface="Arial"/>
              <a:ea typeface="Calibri"/>
              <a:cs typeface="Calibri"/>
            </a:endParaRPr>
          </a:p>
          <a:p>
            <a:r>
              <a:rPr lang="en-US" b="1">
                <a:solidFill>
                  <a:srgbClr val="002060"/>
                </a:solidFill>
                <a:latin typeface="Arial"/>
                <a:ea typeface="Calibri"/>
                <a:cs typeface="Calibri"/>
              </a:rPr>
              <a:t>We support all CAICC faculty conducting cybersecurity research! Please reach out to us!</a:t>
            </a:r>
          </a:p>
          <a:p>
            <a:endParaRPr lang="en-US" b="1">
              <a:solidFill>
                <a:srgbClr val="002060"/>
              </a:solidFill>
              <a:latin typeface="Arial"/>
              <a:ea typeface="Calibri"/>
              <a:cs typeface="Calibri"/>
            </a:endParaRPr>
          </a:p>
          <a:p>
            <a:r>
              <a:rPr lang="en-US">
                <a:solidFill>
                  <a:srgbClr val="002060"/>
                </a:solidFill>
                <a:latin typeface="Arial"/>
                <a:ea typeface="Calibri"/>
                <a:cs typeface="Calibri"/>
              </a:rPr>
              <a:t>Dedicated AI/ML Research Lab</a:t>
            </a:r>
          </a:p>
          <a:p>
            <a:endParaRPr lang="en-US">
              <a:solidFill>
                <a:srgbClr val="002060"/>
              </a:solidFill>
              <a:latin typeface="Arial"/>
              <a:ea typeface="Calibri"/>
              <a:cs typeface="Calibri"/>
            </a:endParaRPr>
          </a:p>
          <a:p>
            <a:r>
              <a:rPr lang="en-US">
                <a:solidFill>
                  <a:srgbClr val="002060"/>
                </a:solidFill>
                <a:latin typeface="Arial"/>
                <a:ea typeface="Calibri"/>
                <a:cs typeface="Calibri"/>
              </a:rPr>
              <a:t>Our funding sponsors include NSF, NIST, MITRE, Cisco, and more.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8225244-2CC2-C863-3DCC-1D5692E1E9E1}"/>
              </a:ext>
            </a:extLst>
          </p:cNvPr>
          <p:cNvSpPr/>
          <p:nvPr/>
        </p:nvSpPr>
        <p:spPr>
          <a:xfrm>
            <a:off x="5251323" y="2336288"/>
            <a:ext cx="1599369" cy="1599369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FEA24C-E309-AEDD-FBB8-0E128C7AD5DF}"/>
              </a:ext>
            </a:extLst>
          </p:cNvPr>
          <p:cNvSpPr txBox="1"/>
          <p:nvPr/>
        </p:nvSpPr>
        <p:spPr>
          <a:xfrm>
            <a:off x="4856621" y="3935657"/>
            <a:ext cx="23108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Dr. Ram Krishnan</a:t>
            </a:r>
          </a:p>
          <a:p>
            <a:pPr algn="ctr"/>
            <a:r>
              <a:rPr lang="en-US"/>
              <a:t>Executive Director</a:t>
            </a:r>
            <a:br>
              <a:rPr lang="en-US"/>
            </a:br>
            <a:r>
              <a:rPr lang="en-US"/>
              <a:t>Professor and Chair of Computer Engineering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D70C477-FFF8-80FB-99BD-73B779F6227B}"/>
              </a:ext>
            </a:extLst>
          </p:cNvPr>
          <p:cNvSpPr/>
          <p:nvPr/>
        </p:nvSpPr>
        <p:spPr>
          <a:xfrm>
            <a:off x="7730082" y="1135959"/>
            <a:ext cx="1599369" cy="1599369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143A67-19CE-B37D-E8E4-36018296C663}"/>
              </a:ext>
            </a:extLst>
          </p:cNvPr>
          <p:cNvSpPr txBox="1"/>
          <p:nvPr/>
        </p:nvSpPr>
        <p:spPr>
          <a:xfrm>
            <a:off x="7335380" y="2735328"/>
            <a:ext cx="2310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Farhan Patwa</a:t>
            </a:r>
          </a:p>
          <a:p>
            <a:pPr algn="ctr"/>
            <a:r>
              <a:rPr lang="en-US" dirty="0"/>
              <a:t>Associate Director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0AFE37-D9F4-2BA3-1E58-318F9302B81A}"/>
              </a:ext>
            </a:extLst>
          </p:cNvPr>
          <p:cNvSpPr/>
          <p:nvPr/>
        </p:nvSpPr>
        <p:spPr>
          <a:xfrm>
            <a:off x="10207041" y="1135959"/>
            <a:ext cx="1599369" cy="1599369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82F11E-03E8-9829-B42B-927D3B8E23CB}"/>
              </a:ext>
            </a:extLst>
          </p:cNvPr>
          <p:cNvSpPr txBox="1"/>
          <p:nvPr/>
        </p:nvSpPr>
        <p:spPr>
          <a:xfrm>
            <a:off x="9812339" y="2735328"/>
            <a:ext cx="2310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James Benson</a:t>
            </a:r>
          </a:p>
          <a:p>
            <a:pPr algn="ctr"/>
            <a:r>
              <a:rPr lang="en-US" dirty="0"/>
              <a:t>Assistant Director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07A08DD-AD4D-E839-B7DF-024956420A61}"/>
              </a:ext>
            </a:extLst>
          </p:cNvPr>
          <p:cNvSpPr/>
          <p:nvPr/>
        </p:nvSpPr>
        <p:spPr>
          <a:xfrm>
            <a:off x="10207040" y="3736136"/>
            <a:ext cx="1599369" cy="1599369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77976D-6BD0-15DF-4D46-3584BA1668FC}"/>
              </a:ext>
            </a:extLst>
          </p:cNvPr>
          <p:cNvSpPr txBox="1"/>
          <p:nvPr/>
        </p:nvSpPr>
        <p:spPr>
          <a:xfrm>
            <a:off x="9851298" y="5408686"/>
            <a:ext cx="2310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Daniel Sigala-Aguayo </a:t>
            </a:r>
          </a:p>
          <a:p>
            <a:pPr algn="ctr"/>
            <a:r>
              <a:rPr lang="en-US" dirty="0"/>
              <a:t>Systems Analyst 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E2B77B3-D058-AB01-4D70-8B8AC50E0EAB}"/>
              </a:ext>
            </a:extLst>
          </p:cNvPr>
          <p:cNvSpPr/>
          <p:nvPr/>
        </p:nvSpPr>
        <p:spPr>
          <a:xfrm>
            <a:off x="7729181" y="3736135"/>
            <a:ext cx="1599369" cy="1599369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88EEEC-A1A6-CB9A-5F46-C19556091CE8}"/>
              </a:ext>
            </a:extLst>
          </p:cNvPr>
          <p:cNvSpPr txBox="1"/>
          <p:nvPr/>
        </p:nvSpPr>
        <p:spPr>
          <a:xfrm>
            <a:off x="7373439" y="5411380"/>
            <a:ext cx="2310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Arielle Benjamin</a:t>
            </a:r>
          </a:p>
          <a:p>
            <a:pPr algn="ctr"/>
            <a:r>
              <a:rPr lang="en-US"/>
              <a:t>Research Program Coordinator</a:t>
            </a:r>
          </a:p>
        </p:txBody>
      </p:sp>
    </p:spTree>
    <p:extLst>
      <p:ext uri="{BB962C8B-B14F-4D97-AF65-F5344CB8AC3E}">
        <p14:creationId xmlns:p14="http://schemas.microsoft.com/office/powerpoint/2010/main" val="4151760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63EEF-C032-514E-76D2-A65437916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D31370-C0FC-7694-5BA2-DF18410AC5A7}"/>
              </a:ext>
            </a:extLst>
          </p:cNvPr>
          <p:cNvSpPr txBox="1"/>
          <p:nvPr/>
        </p:nvSpPr>
        <p:spPr>
          <a:xfrm>
            <a:off x="461898" y="2696001"/>
            <a:ext cx="11268213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/>
              <a:t>Workbook 3</a:t>
            </a:r>
            <a:r>
              <a:rPr lang="en-US" sz="5400" dirty="0"/>
              <a:t>: Prompt Strategies</a:t>
            </a:r>
          </a:p>
          <a:p>
            <a:pPr algn="ctr"/>
            <a:r>
              <a:rPr lang="en-US" sz="2800" i="1" dirty="0"/>
              <a:t>Translation: I heard of zeros-shot, few-shot, and chain-of-thought prompting</a:t>
            </a:r>
          </a:p>
          <a:p>
            <a:pPr algn="ctr"/>
            <a:r>
              <a:rPr lang="en-US" sz="2800" i="1" dirty="0"/>
              <a:t>and I have no idea what that means.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897B1B-3B64-A5DD-588B-B287F8BC567E}"/>
              </a:ext>
            </a:extLst>
          </p:cNvPr>
          <p:cNvSpPr txBox="1"/>
          <p:nvPr/>
        </p:nvSpPr>
        <p:spPr>
          <a:xfrm>
            <a:off x="2908300" y="47810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03_Prompting_Strategies.ipynb</a:t>
            </a:r>
          </a:p>
        </p:txBody>
      </p:sp>
    </p:spTree>
    <p:extLst>
      <p:ext uri="{BB962C8B-B14F-4D97-AF65-F5344CB8AC3E}">
        <p14:creationId xmlns:p14="http://schemas.microsoft.com/office/powerpoint/2010/main" val="8958103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8FB8C-0DC9-4F71-4121-DD694C93F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Chatbots</a:t>
            </a:r>
            <a:r>
              <a:rPr lang="en-US" dirty="0"/>
              <a:t>: Hal, can you help 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2D257-3672-EA43-5C26-9DE8563DE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A48E2AF-1E8E-9FBB-B13C-FFE5D48B6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929" y="2107499"/>
            <a:ext cx="6060141" cy="378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6A879-7694-6C4D-259A-D75655093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3651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7526F-7690-1518-176C-885F57565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Task-based Chatbots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B247C-61B4-5199-2912-CBAFC305B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98741" cy="4351338"/>
          </a:xfrm>
        </p:spPr>
        <p:txBody>
          <a:bodyPr>
            <a:normAutofit/>
          </a:bodyPr>
          <a:lstStyle/>
          <a:p>
            <a:r>
              <a:rPr lang="en-US" b="1" dirty="0"/>
              <a:t>What are Task-Oriented Dialogue Systems?</a:t>
            </a:r>
          </a:p>
          <a:p>
            <a:pPr lvl="1"/>
            <a:r>
              <a:rPr lang="en-US" dirty="0"/>
              <a:t>Task-oriented dialogue systems are chat-based agents built to help users complete a specific task.</a:t>
            </a:r>
            <a:br>
              <a:rPr lang="en-US" dirty="0"/>
            </a:br>
            <a:r>
              <a:rPr lang="en-US" dirty="0"/>
              <a:t>They are different from general chatbots because they operate in a defined domain with clear goals.</a:t>
            </a:r>
          </a:p>
          <a:p>
            <a:r>
              <a:rPr lang="en-US" b="1" dirty="0"/>
              <a:t>Examples:</a:t>
            </a:r>
            <a:endParaRPr lang="en-US" dirty="0"/>
          </a:p>
          <a:p>
            <a:pPr lvl="1"/>
            <a:r>
              <a:rPr lang="en-US" dirty="0"/>
              <a:t>Booking a VIA bus trip or giving directions in San Antonio</a:t>
            </a:r>
          </a:p>
          <a:p>
            <a:pPr lvl="1"/>
            <a:r>
              <a:rPr lang="en-US" dirty="0"/>
              <a:t>Customer support assistants that schedule appointments</a:t>
            </a:r>
          </a:p>
          <a:p>
            <a:pPr lvl="1"/>
            <a:r>
              <a:rPr lang="en-US" dirty="0"/>
              <a:t>Systems that help users order food or check account balances</a:t>
            </a:r>
          </a:p>
          <a:p>
            <a:pPr lvl="1"/>
            <a:r>
              <a:rPr lang="en-US" dirty="0"/>
              <a:t>Helpdesk agents that walk users through troubleshooting steps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D25DA-5D3F-BEF6-BC0D-F66CFD5ED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1481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F572F-5147-F9C3-7A13-5AF26DD49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make 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A0017-96DD-6734-CCF6-3BB26CDBB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5400" dirty="0"/>
              <a:t>Just prompt over and over again, appending the user’s responses to the prompt.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D4E04-9AAA-A3B5-BB45-3E0482CC4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9302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7DBD7-4585-0614-B92D-8A35F8B27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31F86A-DE98-3239-F549-1C5EC11BDEC1}"/>
              </a:ext>
            </a:extLst>
          </p:cNvPr>
          <p:cNvSpPr txBox="1"/>
          <p:nvPr/>
        </p:nvSpPr>
        <p:spPr>
          <a:xfrm>
            <a:off x="400276" y="2696001"/>
            <a:ext cx="11391452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/>
              <a:t>Workbook 4</a:t>
            </a:r>
            <a:r>
              <a:rPr lang="en-US" sz="5400" dirty="0"/>
              <a:t>: Introduction to Prompting</a:t>
            </a:r>
          </a:p>
          <a:p>
            <a:pPr algn="ctr"/>
            <a:r>
              <a:rPr lang="en-US" sz="2800" i="1" dirty="0"/>
              <a:t>Translation: Let us make sure your computers are working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724C6D-59B9-477E-8F33-0B2B100E2B44}"/>
              </a:ext>
            </a:extLst>
          </p:cNvPr>
          <p:cNvSpPr txBox="1"/>
          <p:nvPr/>
        </p:nvSpPr>
        <p:spPr>
          <a:xfrm>
            <a:off x="2908300" y="47810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01_Introduction_to_Prompting.ipynb</a:t>
            </a:r>
          </a:p>
        </p:txBody>
      </p:sp>
    </p:spTree>
    <p:extLst>
      <p:ext uri="{BB962C8B-B14F-4D97-AF65-F5344CB8AC3E}">
        <p14:creationId xmlns:p14="http://schemas.microsoft.com/office/powerpoint/2010/main" val="734296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5B4113-CDDC-F531-CFAB-CC9EDCC3AEC1}"/>
              </a:ext>
            </a:extLst>
          </p:cNvPr>
          <p:cNvSpPr txBox="1"/>
          <p:nvPr/>
        </p:nvSpPr>
        <p:spPr>
          <a:xfrm>
            <a:off x="1381336" y="1166566"/>
            <a:ext cx="36957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  <a:latin typeface="Arial"/>
                <a:ea typeface="Calibri"/>
                <a:cs typeface="Calibri"/>
              </a:rPr>
              <a:t>Questions?</a:t>
            </a:r>
            <a:endParaRPr lang="en-US" sz="4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5" name="Picture 4" descr="A person wearing glasses and a striped shirt&#10;&#10;AI-generated content may be incorrect.">
            <a:extLst>
              <a:ext uri="{FF2B5EF4-FFF2-40B4-BE49-F238E27FC236}">
                <a16:creationId xmlns:a16="http://schemas.microsoft.com/office/drawing/2014/main" id="{6D0F1616-B188-9A10-2D0F-8C9375466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821" y="190563"/>
            <a:ext cx="1173779" cy="1218247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C8D5259-9E55-9BAA-A156-AFA21FE97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21" y="4837719"/>
            <a:ext cx="1707429" cy="170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A3D4ED-B901-3826-8979-EED1AC3FE022}"/>
              </a:ext>
            </a:extLst>
          </p:cNvPr>
          <p:cNvSpPr txBox="1"/>
          <p:nvPr/>
        </p:nvSpPr>
        <p:spPr>
          <a:xfrm>
            <a:off x="792464" y="4396671"/>
            <a:ext cx="2885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rial"/>
                <a:ea typeface="Calibri"/>
                <a:cs typeface="Calibri"/>
              </a:rPr>
              <a:t>Survey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EFB9A39-08BF-AFC2-093C-A5F3E38828BC}"/>
              </a:ext>
            </a:extLst>
          </p:cNvPr>
          <p:cNvSpPr/>
          <p:nvPr/>
        </p:nvSpPr>
        <p:spPr>
          <a:xfrm>
            <a:off x="6696842" y="1582064"/>
            <a:ext cx="1219735" cy="1219735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7CAD72-8D80-B162-4B59-8D49F4045E13}"/>
              </a:ext>
            </a:extLst>
          </p:cNvPr>
          <p:cNvSpPr txBox="1"/>
          <p:nvPr/>
        </p:nvSpPr>
        <p:spPr>
          <a:xfrm>
            <a:off x="8073189" y="615020"/>
            <a:ext cx="3648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chemeClr val="bg1"/>
                </a:solidFill>
                <a:latin typeface="Arial"/>
                <a:ea typeface="Calibri"/>
                <a:cs typeface="Calibri"/>
              </a:rPr>
              <a:t>Anthony.Rios@</a:t>
            </a:r>
            <a:r>
              <a:rPr lang="en-US" dirty="0" err="1">
                <a:solidFill>
                  <a:schemeClr val="bg1"/>
                </a:solidFill>
                <a:latin typeface="Arial"/>
                <a:ea typeface="Calibri"/>
                <a:cs typeface="Calibri"/>
              </a:rPr>
              <a:t>utsa.edu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3AADF8-43E1-02C4-BB36-CD87AED12637}"/>
              </a:ext>
            </a:extLst>
          </p:cNvPr>
          <p:cNvSpPr txBox="1"/>
          <p:nvPr/>
        </p:nvSpPr>
        <p:spPr>
          <a:xfrm>
            <a:off x="3229186" y="4419390"/>
            <a:ext cx="2885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rial"/>
                <a:ea typeface="Calibri"/>
                <a:cs typeface="Calibri"/>
              </a:rPr>
              <a:t>Course Materials</a:t>
            </a:r>
            <a:endParaRPr lang="en-US" dirty="0"/>
          </a:p>
        </p:txBody>
      </p:sp>
      <p:pic>
        <p:nvPicPr>
          <p:cNvPr id="2054" name="Picture 6" descr="QR Code Image">
            <a:extLst>
              <a:ext uri="{FF2B5EF4-FFF2-40B4-BE49-F238E27FC236}">
                <a16:creationId xmlns:a16="http://schemas.microsoft.com/office/drawing/2014/main" id="{90964A5B-3FFC-58D3-B9B5-A81DF4865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607" y="4837719"/>
            <a:ext cx="1707429" cy="170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97268F-10CF-D121-4F36-0ACF9CA9DAD4}"/>
              </a:ext>
            </a:extLst>
          </p:cNvPr>
          <p:cNvSpPr txBox="1"/>
          <p:nvPr/>
        </p:nvSpPr>
        <p:spPr>
          <a:xfrm>
            <a:off x="8073189" y="200726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/>
                <a:ea typeface="Calibri"/>
                <a:cs typeface="Calibri"/>
              </a:rPr>
              <a:t>James.Benson@utsa.edu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427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0F412-397C-B872-59FD-8D578FD7F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506A4F-9707-AABD-8654-843BB2372386}"/>
              </a:ext>
            </a:extLst>
          </p:cNvPr>
          <p:cNvSpPr txBox="1"/>
          <p:nvPr/>
        </p:nvSpPr>
        <p:spPr>
          <a:xfrm>
            <a:off x="701826" y="689902"/>
            <a:ext cx="7228261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Arial"/>
                <a:cs typeface="Arial"/>
              </a:rPr>
              <a:t>Center for Data Science (</a:t>
            </a:r>
            <a:r>
              <a:rPr lang="en-US" sz="4000">
                <a:solidFill>
                  <a:srgbClr val="F15A20"/>
                </a:solidFill>
                <a:latin typeface="Arial"/>
                <a:cs typeface="Arial"/>
              </a:rPr>
              <a:t>CDS</a:t>
            </a:r>
            <a:r>
              <a:rPr lang="en-US" sz="400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D5682A-DC4D-7D75-7913-137C0799E262}"/>
              </a:ext>
            </a:extLst>
          </p:cNvPr>
          <p:cNvSpPr txBox="1"/>
          <p:nvPr/>
        </p:nvSpPr>
        <p:spPr>
          <a:xfrm>
            <a:off x="701825" y="1397788"/>
            <a:ext cx="79211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>
                <a:solidFill>
                  <a:srgbClr val="F15A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Advancing Interdisciplinary Research in Data Science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EB9B4F-95EA-4233-80BF-98646189F450}"/>
              </a:ext>
            </a:extLst>
          </p:cNvPr>
          <p:cNvSpPr txBox="1"/>
          <p:nvPr/>
        </p:nvSpPr>
        <p:spPr>
          <a:xfrm>
            <a:off x="701826" y="1734504"/>
            <a:ext cx="4997225" cy="47551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  <a:buSzPct val="75000"/>
            </a:pP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conduct </a:t>
            </a:r>
            <a:r>
              <a:rPr lang="en-US" b="1">
                <a:solidFill>
                  <a:srgbClr val="F15A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interdisciplinary data science research</a:t>
            </a: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across AI, cybersecurity, health, and social applications.</a:t>
            </a:r>
          </a:p>
          <a:p>
            <a:pPr algn="ctr">
              <a:lnSpc>
                <a:spcPct val="150000"/>
              </a:lnSpc>
              <a:buSzPct val="75000"/>
            </a:pPr>
            <a:endParaRPr 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buSzPct val="75000"/>
            </a:pPr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We partner with local industry and academic collaborators to provide </a:t>
            </a:r>
            <a:r>
              <a:rPr lang="en-US" b="1">
                <a:solidFill>
                  <a:srgbClr val="F15A20"/>
                </a:solidFill>
                <a:latin typeface="Arial"/>
                <a:cs typeface="Arial"/>
              </a:rPr>
              <a:t>data</a:t>
            </a:r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b="1">
                <a:solidFill>
                  <a:srgbClr val="F15A20"/>
                </a:solidFill>
                <a:latin typeface="Arial"/>
                <a:cs typeface="Arial"/>
              </a:rPr>
              <a:t>science </a:t>
            </a:r>
            <a:r>
              <a:rPr lang="en-US" b="1" i="1">
                <a:solidFill>
                  <a:srgbClr val="F15A20"/>
                </a:solidFill>
                <a:latin typeface="Arial"/>
                <a:cs typeface="Arial"/>
              </a:rPr>
              <a:t>consulting services</a:t>
            </a:r>
            <a:r>
              <a:rPr lang="en-US" i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(e.g., statistical consulting for grants and industry).</a:t>
            </a:r>
          </a:p>
          <a:p>
            <a:pPr algn="ctr">
              <a:lnSpc>
                <a:spcPct val="150000"/>
              </a:lnSpc>
              <a:buSzPct val="75000"/>
            </a:pPr>
            <a:endParaRPr 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buSzPct val="75000"/>
            </a:pP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support </a:t>
            </a:r>
            <a:r>
              <a:rPr lang="en-US" b="1">
                <a:solidFill>
                  <a:srgbClr val="F15A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experiential learning </a:t>
            </a: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opportunities for students in data science.</a:t>
            </a:r>
          </a:p>
          <a:p>
            <a:pPr algn="ctr">
              <a:buSzPct val="75000"/>
            </a:pPr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B20C17AE-13F1-00A0-D24C-A90410428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623" y="2424851"/>
            <a:ext cx="5492518" cy="366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erson wearing glasses and a striped shirt&#10;&#10;AI-generated content may be incorrect.">
            <a:extLst>
              <a:ext uri="{FF2B5EF4-FFF2-40B4-BE49-F238E27FC236}">
                <a16:creationId xmlns:a16="http://schemas.microsoft.com/office/drawing/2014/main" id="{F4C3F861-F52E-9206-3446-34BCA752C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0843" y="370725"/>
            <a:ext cx="1173779" cy="121824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CA8F8E17-B6D0-E953-FAE7-0F3C9BE26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5378" y="370725"/>
            <a:ext cx="1741467" cy="17414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F8B85E-04CC-22E9-193D-05500D878FE7}"/>
              </a:ext>
            </a:extLst>
          </p:cNvPr>
          <p:cNvSpPr txBox="1"/>
          <p:nvPr/>
        </p:nvSpPr>
        <p:spPr>
          <a:xfrm>
            <a:off x="7085339" y="1588972"/>
            <a:ext cx="38647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Anthony Rios</a:t>
            </a:r>
          </a:p>
          <a:p>
            <a:pPr algn="ctr"/>
            <a:r>
              <a:rPr lang="en-US" sz="14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Anthony.Rios@utsa.edu</a:t>
            </a:r>
            <a:endParaRPr 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705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ABA19F-24BB-7044-AADD-DE0EE8183EBA}"/>
              </a:ext>
            </a:extLst>
          </p:cNvPr>
          <p:cNvSpPr txBox="1"/>
          <p:nvPr/>
        </p:nvSpPr>
        <p:spPr>
          <a:xfrm>
            <a:off x="701826" y="689902"/>
            <a:ext cx="2722220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4000" dirty="0">
                <a:solidFill>
                  <a:srgbClr val="0B2340"/>
                </a:solidFill>
                <a:latin typeface="Arial"/>
                <a:cs typeface="Arial"/>
              </a:rPr>
              <a:t>Thank you!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F516EC-58CE-CB44-985B-4DF3C5EB339F}"/>
              </a:ext>
            </a:extLst>
          </p:cNvPr>
          <p:cNvSpPr txBox="1"/>
          <p:nvPr/>
        </p:nvSpPr>
        <p:spPr>
          <a:xfrm>
            <a:off x="701826" y="1397788"/>
            <a:ext cx="531052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rgbClr val="F05921"/>
                </a:solidFill>
                <a:latin typeface="Arial"/>
                <a:cs typeface="Arial"/>
              </a:rPr>
              <a:t>        </a:t>
            </a:r>
            <a:endParaRPr lang="en-US" b="1">
              <a:solidFill>
                <a:srgbClr val="F059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fred-headshot-2022-09-28-sq.jpg">
            <a:extLst>
              <a:ext uri="{FF2B5EF4-FFF2-40B4-BE49-F238E27FC236}">
                <a16:creationId xmlns:a16="http://schemas.microsoft.com/office/drawing/2014/main" id="{41A465C8-13F9-5E4B-C1EF-898FDF360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936" y="3669439"/>
            <a:ext cx="1324294" cy="1329645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 descr="A person with long hair wearing a black shirt&#10;&#10;AI-generated content may be incorrect.">
            <a:extLst>
              <a:ext uri="{FF2B5EF4-FFF2-40B4-BE49-F238E27FC236}">
                <a16:creationId xmlns:a16="http://schemas.microsoft.com/office/drawing/2014/main" id="{D02761A9-E2F5-C43F-6BD9-69701CAA911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504257" y="1420668"/>
            <a:ext cx="1735703" cy="1496980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7" name="Picture 6" descr="A person smiling for a selfie&#10;&#10;AI-generated content may be incorrect.">
            <a:extLst>
              <a:ext uri="{FF2B5EF4-FFF2-40B4-BE49-F238E27FC236}">
                <a16:creationId xmlns:a16="http://schemas.microsoft.com/office/drawing/2014/main" id="{F8F635E0-36FF-1FA0-42AE-06975EFDD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163" y="3326898"/>
            <a:ext cx="1234103" cy="1548791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8" name="Picture 7" descr="A person with long hair wearing a black jacket and purple shirt&#10;&#10;AI-generated content may be incorrect.">
            <a:extLst>
              <a:ext uri="{FF2B5EF4-FFF2-40B4-BE49-F238E27FC236}">
                <a16:creationId xmlns:a16="http://schemas.microsoft.com/office/drawing/2014/main" id="{04C0B898-FAD4-70F2-3636-9857FFF9AC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0613" y="3441188"/>
            <a:ext cx="1242675" cy="1557896"/>
          </a:xfrm>
          <a:prstGeom prst="ellipse">
            <a:avLst/>
          </a:prstGeom>
          <a:ln w="63500" cap="rnd">
            <a:noFill/>
          </a:ln>
          <a:effectLst/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69877D1-FD07-0D6A-7085-2927837A2395}"/>
              </a:ext>
            </a:extLst>
          </p:cNvPr>
          <p:cNvSpPr/>
          <p:nvPr/>
        </p:nvSpPr>
        <p:spPr>
          <a:xfrm>
            <a:off x="1104610" y="1810712"/>
            <a:ext cx="1219735" cy="1219735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64EBB6F-8BA2-9193-0E77-5C0DF269D929}"/>
              </a:ext>
            </a:extLst>
          </p:cNvPr>
          <p:cNvSpPr/>
          <p:nvPr/>
        </p:nvSpPr>
        <p:spPr>
          <a:xfrm>
            <a:off x="929312" y="3589149"/>
            <a:ext cx="1286540" cy="1286540"/>
          </a:xfrm>
          <a:prstGeom prst="ellipse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erson wearing glasses and a striped shirt&#10;&#10;AI-generated content may be incorrect.">
            <a:extLst>
              <a:ext uri="{FF2B5EF4-FFF2-40B4-BE49-F238E27FC236}">
                <a16:creationId xmlns:a16="http://schemas.microsoft.com/office/drawing/2014/main" id="{647FE141-C746-5BB6-0D8C-0054B604EA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3631" y="1592092"/>
            <a:ext cx="1173779" cy="1218247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 descr="USAA Logo">
            <a:extLst>
              <a:ext uri="{FF2B5EF4-FFF2-40B4-BE49-F238E27FC236}">
                <a16:creationId xmlns:a16="http://schemas.microsoft.com/office/drawing/2014/main" id="{9343C0DC-D905-9D35-0C75-8583278E4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9181" y="2781877"/>
            <a:ext cx="1286540" cy="72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C41A568-7A8A-0813-E739-0CF07FA48F82}"/>
              </a:ext>
            </a:extLst>
          </p:cNvPr>
          <p:cNvSpPr txBox="1"/>
          <p:nvPr/>
        </p:nvSpPr>
        <p:spPr>
          <a:xfrm>
            <a:off x="8897059" y="3599412"/>
            <a:ext cx="3294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Funded the servers we are using!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74E967-F12D-AA37-499B-11F287AABD86}"/>
              </a:ext>
            </a:extLst>
          </p:cNvPr>
          <p:cNvSpPr txBox="1"/>
          <p:nvPr/>
        </p:nvSpPr>
        <p:spPr>
          <a:xfrm>
            <a:off x="7307458" y="4999084"/>
            <a:ext cx="1639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Dr. Fred Martin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3854D2-1988-2CB8-238F-1F3DE7A25200}"/>
              </a:ext>
            </a:extLst>
          </p:cNvPr>
          <p:cNvSpPr txBox="1"/>
          <p:nvPr/>
        </p:nvSpPr>
        <p:spPr>
          <a:xfrm>
            <a:off x="7282749" y="2829562"/>
            <a:ext cx="1775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Dr. Anthony Rios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36E2BE-1458-50F9-E867-728B87FE6D66}"/>
              </a:ext>
            </a:extLst>
          </p:cNvPr>
          <p:cNvSpPr txBox="1"/>
          <p:nvPr/>
        </p:nvSpPr>
        <p:spPr>
          <a:xfrm>
            <a:off x="4528490" y="2917648"/>
            <a:ext cx="17357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Amanda Brown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38337-CEA5-F7E9-E50A-6368F4FA8A0A}"/>
              </a:ext>
            </a:extLst>
          </p:cNvPr>
          <p:cNvSpPr txBox="1"/>
          <p:nvPr/>
        </p:nvSpPr>
        <p:spPr>
          <a:xfrm>
            <a:off x="439927" y="3018500"/>
            <a:ext cx="2310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James Benson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9E03F7-6E69-DD99-BE92-233014DE478D}"/>
              </a:ext>
            </a:extLst>
          </p:cNvPr>
          <p:cNvSpPr txBox="1"/>
          <p:nvPr/>
        </p:nvSpPr>
        <p:spPr>
          <a:xfrm>
            <a:off x="353482" y="4917681"/>
            <a:ext cx="2310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Daniel Sigala-Aguayo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B7A7B1-376E-E615-23C0-ADE9A3A2C042}"/>
              </a:ext>
            </a:extLst>
          </p:cNvPr>
          <p:cNvSpPr txBox="1"/>
          <p:nvPr/>
        </p:nvSpPr>
        <p:spPr>
          <a:xfrm>
            <a:off x="3249170" y="4966172"/>
            <a:ext cx="1972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rgbClr val="0C23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Cynthia Rodriguez</a:t>
            </a:r>
            <a:endParaRPr lang="en-US" dirty="0">
              <a:solidFill>
                <a:srgbClr val="0C234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F455BB-4560-F00F-0764-1F50AF1682DF}"/>
              </a:ext>
            </a:extLst>
          </p:cNvPr>
          <p:cNvSpPr txBox="1"/>
          <p:nvPr/>
        </p:nvSpPr>
        <p:spPr>
          <a:xfrm>
            <a:off x="5670613" y="4999084"/>
            <a:ext cx="1972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rgbClr val="0C23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Lizet Casas</a:t>
            </a:r>
            <a:endParaRPr lang="en-US" dirty="0">
              <a:solidFill>
                <a:srgbClr val="0C234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219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FD73F4-345D-902E-4F38-0AB8F4BDC579}"/>
              </a:ext>
            </a:extLst>
          </p:cNvPr>
          <p:cNvSpPr txBox="1"/>
          <p:nvPr/>
        </p:nvSpPr>
        <p:spPr>
          <a:xfrm>
            <a:off x="366840" y="2772201"/>
            <a:ext cx="118251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OKAY!!! Lets jump into why we are here…</a:t>
            </a:r>
          </a:p>
        </p:txBody>
      </p:sp>
    </p:spTree>
    <p:extLst>
      <p:ext uri="{BB962C8B-B14F-4D97-AF65-F5344CB8AC3E}">
        <p14:creationId xmlns:p14="http://schemas.microsoft.com/office/powerpoint/2010/main" val="3142288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B51E9-55DC-440A-C39D-32A130CED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Language Model?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0EE76D-3365-6939-410F-AF61BA217A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7567" y="1825625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Key Idea: </a:t>
                </a:r>
                <a:r>
                  <a:rPr lang="en-US" dirty="0"/>
                  <a:t>A language model is a system that learns the probability of a sequence of words or tokens. It predicts what comes next based on what came before.</a:t>
                </a:r>
              </a:p>
              <a:p>
                <a:r>
                  <a:rPr lang="en-US" b="1" dirty="0"/>
                  <a:t>Core Concept</a:t>
                </a:r>
                <a:endParaRPr lang="en-US" dirty="0"/>
              </a:p>
              <a:p>
                <a:r>
                  <a:rPr lang="en-US" dirty="0"/>
                  <a:t>A language model estimates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/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ar-AE" dirty="0"/>
              </a:p>
              <a:p>
                <a:r>
                  <a:rPr lang="en-US" dirty="0"/>
                  <a:t>A related concept is the probability of an upcoming word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ar-AE" dirty="0"/>
              </a:p>
              <a:p>
                <a:r>
                  <a:rPr lang="en-US" dirty="0"/>
                  <a:t>A model that computes either of these: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called a </a:t>
                </a:r>
                <a:r>
                  <a:rPr lang="en-US" b="1" dirty="0">
                    <a:solidFill>
                      <a:schemeClr val="accent1">
                        <a:lumMod val="75000"/>
                      </a:schemeClr>
                    </a:solidFill>
                  </a:rPr>
                  <a:t>language model</a:t>
                </a:r>
                <a:endParaRPr lang="ar-AE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0EE76D-3365-6939-410F-AF61BA217A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7567" y="1825625"/>
                <a:ext cx="10515600" cy="4351338"/>
              </a:xfrm>
              <a:blipFill>
                <a:blip r:embed="rId2"/>
                <a:stretch>
                  <a:fillRect l="-1086" t="-3198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6C3362-DCD2-C64B-3959-96F53E9A2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60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85A5B-7179-BF60-E262-732977ACA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33636-ECE2-B8B1-88E4-785CD15F1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Popular language models describe the generation of text</a:t>
            </a:r>
          </a:p>
          <a:p>
            <a:r>
              <a:rPr lang="en-US" b="1" dirty="0"/>
              <a:t>Example</a:t>
            </a:r>
            <a:r>
              <a:rPr lang="en-US" dirty="0"/>
              <a:t>: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Today we are chatting about GPT at The University of Texas at San </a:t>
            </a:r>
            <a:r>
              <a:rPr lang="en-US" b="1" dirty="0">
                <a:solidFill>
                  <a:srgbClr val="FF0000"/>
                </a:solidFill>
              </a:rPr>
              <a:t>[BLANK]</a:t>
            </a:r>
            <a:endParaRPr lang="en-US" i="1" u="sng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Goal</a:t>
            </a:r>
            <a:r>
              <a:rPr lang="en-US" dirty="0"/>
              <a:t>: Predict the </a:t>
            </a:r>
            <a:r>
              <a:rPr lang="en-US" u="sng" dirty="0">
                <a:solidFill>
                  <a:srgbClr val="FF0000"/>
                </a:solidFill>
              </a:rPr>
              <a:t>next word </a:t>
            </a:r>
            <a:r>
              <a:rPr lang="en-US" dirty="0"/>
              <a:t>given an </a:t>
            </a:r>
            <a:r>
              <a:rPr lang="en-US" dirty="0">
                <a:solidFill>
                  <a:srgbClr val="0070C0"/>
                </a:solidFill>
              </a:rPr>
              <a:t>initial context, i.e., </a:t>
            </a:r>
            <a:r>
              <a:rPr lang="en-US" i="1" u="sng" dirty="0">
                <a:solidFill>
                  <a:srgbClr val="FF0000"/>
                </a:solidFill>
              </a:rPr>
              <a:t>Antonio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/>
              <a:t>These are called </a:t>
            </a:r>
            <a:r>
              <a:rPr lang="en-US" dirty="0">
                <a:solidFill>
                  <a:srgbClr val="0070C0"/>
                </a:solidFill>
              </a:rPr>
              <a:t>Auto-regressive (causal) language models</a:t>
            </a:r>
          </a:p>
          <a:p>
            <a:pPr lvl="2"/>
            <a:r>
              <a:rPr lang="en-US" dirty="0"/>
              <a:t>Examples: </a:t>
            </a:r>
            <a:r>
              <a:rPr lang="en-US" dirty="0" err="1"/>
              <a:t>ELMo</a:t>
            </a:r>
            <a:r>
              <a:rPr lang="en-US" dirty="0"/>
              <a:t> (best paper NAACL 2018), GPT, </a:t>
            </a:r>
            <a:r>
              <a:rPr lang="en-US" dirty="0" err="1"/>
              <a:t>LLaMa</a:t>
            </a:r>
            <a:endParaRPr lang="en-US" dirty="0"/>
          </a:p>
          <a:p>
            <a:pPr lvl="2"/>
            <a:r>
              <a:rPr lang="en-US" dirty="0"/>
              <a:t>Other types of language models: Masked LMs (e.g., BERT which won the best paper award at NAACL 2019)</a:t>
            </a:r>
          </a:p>
          <a:p>
            <a:r>
              <a:rPr lang="en-US" dirty="0"/>
              <a:t>How new are neural language models? </a:t>
            </a:r>
          </a:p>
          <a:p>
            <a:pPr lvl="1"/>
            <a:r>
              <a:rPr lang="en-US" sz="17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Bengio</a:t>
            </a:r>
            <a:r>
              <a:rPr lang="en-US" sz="1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7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Yoshua</a:t>
            </a:r>
            <a:r>
              <a:rPr lang="en-US" sz="1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7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Réjean</a:t>
            </a:r>
            <a:r>
              <a:rPr lang="en-US" sz="1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Ducharme, and Pascal Vincent. "A neural probabilistic language model." </a:t>
            </a:r>
            <a:r>
              <a:rPr lang="en-US" sz="17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US" sz="1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13 (</a:t>
            </a:r>
            <a:r>
              <a:rPr lang="en-US" sz="1700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2000</a:t>
            </a:r>
            <a:r>
              <a:rPr lang="en-US" sz="1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lvl="1"/>
            <a:r>
              <a:rPr lang="en-US" sz="1700" dirty="0" err="1"/>
              <a:t>ELMo</a:t>
            </a:r>
            <a:r>
              <a:rPr lang="en-US" sz="1700" dirty="0"/>
              <a:t> paper was the first paper to apply LLMs to other tasks besides generic next word prediction (with good results)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B14F0-DBE3-9CD9-E268-E439467F1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AFC6C-194C-624F-9C75-771C32A5F7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440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1393</TotalTime>
  <Words>2908</Words>
  <Application>Microsoft Macintosh PowerPoint</Application>
  <PresentationFormat>Widescreen</PresentationFormat>
  <Paragraphs>389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Aptos</vt:lpstr>
      <vt:lpstr>Aptos Bold</vt:lpstr>
      <vt:lpstr>Aptos Italics</vt:lpstr>
      <vt:lpstr>Arial</vt:lpstr>
      <vt:lpstr>Calibri</vt:lpstr>
      <vt:lpstr>Calibri Light</vt:lpstr>
      <vt:lpstr>Cambria Math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 Language Model?</vt:lpstr>
      <vt:lpstr>Language Models</vt:lpstr>
      <vt:lpstr>Language Models</vt:lpstr>
      <vt:lpstr>What is a Modern Large Language Model?</vt:lpstr>
      <vt:lpstr>Pretraining</vt:lpstr>
      <vt:lpstr>Instruction Tuning</vt:lpstr>
      <vt:lpstr>Instruction Tuning</vt:lpstr>
      <vt:lpstr>Alignment</vt:lpstr>
      <vt:lpstr>Alignment</vt:lpstr>
      <vt:lpstr>OpenAI and ChatGPT Timeline</vt:lpstr>
      <vt:lpstr>Why Modern Large Language Models</vt:lpstr>
      <vt:lpstr>What about “old” Language models?</vt:lpstr>
      <vt:lpstr>Open-source Models are Catching Up</vt:lpstr>
      <vt:lpstr>What Open Source Model do I Use?</vt:lpstr>
      <vt:lpstr>What Open Source Model do I Use?</vt:lpstr>
      <vt:lpstr>Prompt Skeleton</vt:lpstr>
      <vt:lpstr>What is a token?</vt:lpstr>
      <vt:lpstr>PowerPoint Presentation</vt:lpstr>
      <vt:lpstr>What can you do with LLMs?</vt:lpstr>
      <vt:lpstr>Text Classification</vt:lpstr>
      <vt:lpstr>Named Entity Recognition</vt:lpstr>
      <vt:lpstr>Relation Classification</vt:lpstr>
      <vt:lpstr>Question Answering</vt:lpstr>
      <vt:lpstr>Summarization</vt:lpstr>
      <vt:lpstr>PowerPoint Presentation</vt:lpstr>
      <vt:lpstr>Formal Prompting Strategies</vt:lpstr>
      <vt:lpstr>Few-shot (In-Context Learning) Prompting</vt:lpstr>
      <vt:lpstr>In-Context Learning: Text Classification</vt:lpstr>
      <vt:lpstr>In-Context Learning: Named Entity Recognition</vt:lpstr>
      <vt:lpstr>In-Context Learning: Summarization and More</vt:lpstr>
      <vt:lpstr>In-Context Learning: Relation Classification</vt:lpstr>
      <vt:lpstr>Chain-of-thought: Text Classification</vt:lpstr>
      <vt:lpstr>PowerPoint Presentation</vt:lpstr>
      <vt:lpstr>Chatbots: Hal, can you help me?</vt:lpstr>
      <vt:lpstr>Task-based Chatbots</vt:lpstr>
      <vt:lpstr>How do I make one?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hhh</dc:title>
  <dc:creator>Maria Castro</dc:creator>
  <cp:lastModifiedBy>Anthony Rios</cp:lastModifiedBy>
  <cp:revision>57</cp:revision>
  <dcterms:created xsi:type="dcterms:W3CDTF">2021-06-29T17:30:33Z</dcterms:created>
  <dcterms:modified xsi:type="dcterms:W3CDTF">2025-11-07T14:37:24Z</dcterms:modified>
</cp:coreProperties>
</file>